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934" r:id="rId13"/>
    <p:sldMasterId id="2147483946" r:id="rId14"/>
    <p:sldMasterId id="2147483958" r:id="rId15"/>
    <p:sldMasterId id="2147483970" r:id="rId16"/>
    <p:sldMasterId id="2147483982" r:id="rId17"/>
    <p:sldMasterId id="2147483994" r:id="rId18"/>
    <p:sldMasterId id="2147484006" r:id="rId19"/>
    <p:sldMasterId id="2147484018" r:id="rId20"/>
    <p:sldMasterId id="2147484030" r:id="rId21"/>
    <p:sldMasterId id="2147484042" r:id="rId22"/>
    <p:sldMasterId id="2147484054" r:id="rId23"/>
    <p:sldMasterId id="2147484066" r:id="rId24"/>
    <p:sldMasterId id="2147484078" r:id="rId25"/>
    <p:sldMasterId id="2147484090" r:id="rId26"/>
    <p:sldMasterId id="2147484246" r:id="rId27"/>
    <p:sldMasterId id="2147484258" r:id="rId28"/>
    <p:sldMasterId id="2147484270" r:id="rId29"/>
    <p:sldMasterId id="2147484282" r:id="rId30"/>
    <p:sldMasterId id="2147484294" r:id="rId31"/>
    <p:sldMasterId id="2147484306" r:id="rId32"/>
    <p:sldMasterId id="2147484318" r:id="rId33"/>
    <p:sldMasterId id="2147484330" r:id="rId34"/>
    <p:sldMasterId id="2147484342" r:id="rId35"/>
    <p:sldMasterId id="2147484354" r:id="rId36"/>
    <p:sldMasterId id="2147484366" r:id="rId37"/>
    <p:sldMasterId id="2147484378" r:id="rId38"/>
    <p:sldMasterId id="2147484390" r:id="rId39"/>
    <p:sldMasterId id="2147484402" r:id="rId40"/>
    <p:sldMasterId id="2147484414" r:id="rId41"/>
  </p:sldMasterIdLst>
  <p:notesMasterIdLst>
    <p:notesMasterId r:id="rId80"/>
  </p:notesMasterIdLst>
  <p:handoutMasterIdLst>
    <p:handoutMasterId r:id="rId81"/>
  </p:handoutMasterIdLst>
  <p:sldIdLst>
    <p:sldId id="256" r:id="rId42"/>
    <p:sldId id="437" r:id="rId43"/>
    <p:sldId id="510" r:id="rId44"/>
    <p:sldId id="461" r:id="rId45"/>
    <p:sldId id="460" r:id="rId46"/>
    <p:sldId id="586" r:id="rId47"/>
    <p:sldId id="521" r:id="rId48"/>
    <p:sldId id="581" r:id="rId49"/>
    <p:sldId id="516" r:id="rId50"/>
    <p:sldId id="591" r:id="rId51"/>
    <p:sldId id="624" r:id="rId52"/>
    <p:sldId id="625" r:id="rId53"/>
    <p:sldId id="471" r:id="rId54"/>
    <p:sldId id="640" r:id="rId55"/>
    <p:sldId id="472" r:id="rId56"/>
    <p:sldId id="532" r:id="rId57"/>
    <p:sldId id="476" r:id="rId58"/>
    <p:sldId id="484" r:id="rId59"/>
    <p:sldId id="291" r:id="rId60"/>
    <p:sldId id="542" r:id="rId61"/>
    <p:sldId id="598" r:id="rId62"/>
    <p:sldId id="600" r:id="rId63"/>
    <p:sldId id="314" r:id="rId64"/>
    <p:sldId id="619" r:id="rId65"/>
    <p:sldId id="545" r:id="rId66"/>
    <p:sldId id="449" r:id="rId67"/>
    <p:sldId id="551" r:id="rId68"/>
    <p:sldId id="604" r:id="rId69"/>
    <p:sldId id="610" r:id="rId70"/>
    <p:sldId id="556" r:id="rId71"/>
    <p:sldId id="620" r:id="rId72"/>
    <p:sldId id="626" r:id="rId73"/>
    <p:sldId id="627" r:id="rId74"/>
    <p:sldId id="623" r:id="rId75"/>
    <p:sldId id="647" r:id="rId76"/>
    <p:sldId id="648" r:id="rId77"/>
    <p:sldId id="645" r:id="rId78"/>
    <p:sldId id="565" r:id="rId7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29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26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39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51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650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778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90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039" algn="l" defTabSz="457129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90"/>
    <a:srgbClr val="0070C0"/>
    <a:srgbClr val="95221F"/>
    <a:srgbClr val="952442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1" autoAdjust="0"/>
    <p:restoredTop sz="87751" autoAdjust="0"/>
  </p:normalViewPr>
  <p:slideViewPr>
    <p:cSldViewPr>
      <p:cViewPr varScale="1">
        <p:scale>
          <a:sx n="48" d="100"/>
          <a:sy n="48" d="100"/>
        </p:scale>
        <p:origin x="1296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7650"/>
    </p:cViewPr>
  </p:sorterViewPr>
  <p:notesViewPr>
    <p:cSldViewPr snapToGrid="0" snapToObjects="1">
      <p:cViewPr varScale="1">
        <p:scale>
          <a:sx n="66" d="100"/>
          <a:sy n="66" d="100"/>
        </p:scale>
        <p:origin x="-2392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84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slide" Target="slides/slide3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66" Type="http://schemas.openxmlformats.org/officeDocument/2006/relationships/slide" Target="slides/slide25.xml"/><Relationship Id="rId61" Type="http://schemas.openxmlformats.org/officeDocument/2006/relationships/slide" Target="slides/slide2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E6C46-03EB-484C-9A45-DEC8DCE47843}" type="datetimeFigureOut">
              <a:rPr lang="en-US" smtClean="0"/>
              <a:t>6/8/18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5485-586A-2142-B37C-27FA282B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9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E5CAF-DBDE-7349-9AC5-6C27884FC6ED}" type="datetimeFigureOut">
              <a:rPr lang="en-US" smtClean="0"/>
              <a:t>6/8/18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3090F-C8B9-F340-8336-68AB08600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6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518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650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2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00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19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09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8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8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66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9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5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0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1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7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1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07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1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35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32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15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3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9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4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4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5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47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48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you want to have lunch? Would you like soup or salad with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35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50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6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43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783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3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8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5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3090F-C8B9-F340-8336-68AB086004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7518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644197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33144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27636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51361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4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80015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3040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42229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4047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22242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24048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095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9"/>
            <a:ext cx="2925761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8624887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582051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21252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60036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04368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42236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2" y="2768604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4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00431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00677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6346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79742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71551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9281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76199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29749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30787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746820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45795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19051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15311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22234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083891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23128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7896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74382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64869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162135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2392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82208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65631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39011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13385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46079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39771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0233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46954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54309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29279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34241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13300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2061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8543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80757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9499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101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6078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1270004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4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40717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099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757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85006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0603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88"/>
            <a:ext cx="2925761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8624887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6097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197615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836995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5037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81991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110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732371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35713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60139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916717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61861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51873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1638301"/>
            <a:ext cx="2616201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1638301"/>
            <a:ext cx="7696201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53779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0013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9588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73965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270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930559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3414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343369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410121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743196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71365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32388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6887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6070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78554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2330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112275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17047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74382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29298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359191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28198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183371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04435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71496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002189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0547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399117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47698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161516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847246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61319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40095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831345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69720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077266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570077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9630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08475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1274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72344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934474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98583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950352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64480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595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984119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19121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431731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506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377682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 algn="ctr">
              <a:buNone/>
              <a:defRPr>
                <a:latin typeface="Calibri"/>
              </a:defRPr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08773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5776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000">
                <a:latin typeface="Calibri"/>
              </a:defRPr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09391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8"/>
            <a:ext cx="5775324" cy="6435725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11728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marL="0" indent="0">
              <a:buNone/>
              <a:defRPr sz="2400" b="1">
                <a:latin typeface="Calibri"/>
              </a:defRPr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99374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08229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39347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542669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3100">
                <a:latin typeface="Calibri"/>
              </a:defRPr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  <a:prstGeom prst="rect">
            <a:avLst/>
          </a:prstGeom>
        </p:spPr>
        <p:txBody>
          <a:bodyPr vert="horz" lIns="91396" tIns="45698" rIns="91396" bIns="45698"/>
          <a:lstStyle>
            <a:lvl1pPr marL="0" indent="0">
              <a:buNone/>
              <a:defRPr sz="1400">
                <a:latin typeface="Calibri"/>
              </a:defRPr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390402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8"/>
            <a:ext cx="11703050" cy="6435725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969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211445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7050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1420724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559409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396" tIns="45698" rIns="91396" bIns="45698"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69448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1270012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12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228201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861138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23688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732112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97193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  <a:prstGeom prst="rect">
            <a:avLst/>
          </a:prstGeom>
        </p:spPr>
        <p:txBody>
          <a:bodyPr vert="horz" lIns="91396" tIns="45698" rIns="91396" bIns="45698"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545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10084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051863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396" tIns="45698" rIns="91396" bIns="45698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4566250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67636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87678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545323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463483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744858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9405602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941985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2446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881405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91669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745980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165211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837168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637131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8840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13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9340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100404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9746641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1682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039001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671472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18651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87074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888003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809930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012478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234737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2" y="2768613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13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408356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81669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3866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293351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85188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128231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317982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760076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6525624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8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6987" indent="0" algn="ctr">
              <a:buNone/>
              <a:defRPr/>
            </a:lvl2pPr>
            <a:lvl3pPr marL="913978" indent="0" algn="ctr">
              <a:buNone/>
              <a:defRPr/>
            </a:lvl3pPr>
            <a:lvl4pPr marL="1370965" indent="0" algn="ctr">
              <a:buNone/>
              <a:defRPr/>
            </a:lvl4pPr>
            <a:lvl5pPr marL="1827957" indent="0" algn="ctr">
              <a:buNone/>
              <a:defRPr/>
            </a:lvl5pPr>
            <a:lvl6pPr marL="2284946" indent="0" algn="ctr">
              <a:buNone/>
              <a:defRPr/>
            </a:lvl6pPr>
            <a:lvl7pPr marL="2741936" indent="0" algn="ctr">
              <a:buNone/>
              <a:defRPr/>
            </a:lvl7pPr>
            <a:lvl8pPr marL="3198927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8462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142102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7" indent="0">
              <a:buNone/>
              <a:defRPr sz="1800"/>
            </a:lvl2pPr>
            <a:lvl3pPr marL="913978" indent="0">
              <a:buNone/>
              <a:defRPr sz="1600"/>
            </a:lvl3pPr>
            <a:lvl4pPr marL="1370965" indent="0">
              <a:buNone/>
              <a:defRPr sz="1400"/>
            </a:lvl4pPr>
            <a:lvl5pPr marL="1827957" indent="0">
              <a:buNone/>
              <a:defRPr sz="1400"/>
            </a:lvl5pPr>
            <a:lvl6pPr marL="2284946" indent="0">
              <a:buNone/>
              <a:defRPr sz="1400"/>
            </a:lvl6pPr>
            <a:lvl7pPr marL="2741936" indent="0">
              <a:buNone/>
              <a:defRPr sz="1400"/>
            </a:lvl7pPr>
            <a:lvl8pPr marL="3198927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159750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13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485059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78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957" indent="0">
              <a:buNone/>
              <a:defRPr sz="1600" b="1"/>
            </a:lvl5pPr>
            <a:lvl6pPr marL="2284946" indent="0">
              <a:buNone/>
              <a:defRPr sz="1600" b="1"/>
            </a:lvl6pPr>
            <a:lvl7pPr marL="2741936" indent="0">
              <a:buNone/>
              <a:defRPr sz="1600" b="1"/>
            </a:lvl7pPr>
            <a:lvl8pPr marL="3198927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735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30293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722550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72989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8" y="388951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8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796012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7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7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6987" indent="0">
              <a:buNone/>
              <a:defRPr sz="2800"/>
            </a:lvl2pPr>
            <a:lvl3pPr marL="913978" indent="0">
              <a:buNone/>
              <a:defRPr sz="2400"/>
            </a:lvl3pPr>
            <a:lvl4pPr marL="1370965" indent="0">
              <a:buNone/>
              <a:defRPr sz="2000"/>
            </a:lvl4pPr>
            <a:lvl5pPr marL="1827957" indent="0">
              <a:buNone/>
              <a:defRPr sz="2000"/>
            </a:lvl5pPr>
            <a:lvl6pPr marL="2284946" indent="0">
              <a:buNone/>
              <a:defRPr sz="2000"/>
            </a:lvl6pPr>
            <a:lvl7pPr marL="2741936" indent="0">
              <a:buNone/>
              <a:defRPr sz="2000"/>
            </a:lvl7pPr>
            <a:lvl8pPr marL="3198927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7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6987" indent="0">
              <a:buNone/>
              <a:defRPr sz="1100"/>
            </a:lvl2pPr>
            <a:lvl3pPr marL="913978" indent="0">
              <a:buNone/>
              <a:defRPr sz="1000"/>
            </a:lvl3pPr>
            <a:lvl4pPr marL="1370965" indent="0">
              <a:buNone/>
              <a:defRPr sz="900"/>
            </a:lvl4pPr>
            <a:lvl5pPr marL="1827957" indent="0">
              <a:buNone/>
              <a:defRPr sz="900"/>
            </a:lvl5pPr>
            <a:lvl6pPr marL="2284946" indent="0">
              <a:buNone/>
              <a:defRPr sz="900"/>
            </a:lvl6pPr>
            <a:lvl7pPr marL="2741936" indent="0">
              <a:buNone/>
              <a:defRPr sz="900"/>
            </a:lvl7pPr>
            <a:lvl8pPr marL="3198927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148214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483240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12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467108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892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401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4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5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6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136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7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646202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275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5085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76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467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96" indent="0">
              <a:buNone/>
              <a:defRPr sz="4000"/>
            </a:lvl2pPr>
            <a:lvl3pPr marL="1300192" indent="0">
              <a:buNone/>
              <a:defRPr sz="3400"/>
            </a:lvl3pPr>
            <a:lvl4pPr marL="1950291" indent="0">
              <a:buNone/>
              <a:defRPr sz="2800"/>
            </a:lvl4pPr>
            <a:lvl5pPr marL="2600387" indent="0">
              <a:buNone/>
              <a:defRPr sz="2800"/>
            </a:lvl5pPr>
            <a:lvl6pPr marL="3250484" indent="0">
              <a:buNone/>
              <a:defRPr sz="2800"/>
            </a:lvl6pPr>
            <a:lvl7pPr marL="3900583" indent="0">
              <a:buNone/>
              <a:defRPr sz="2800"/>
            </a:lvl7pPr>
            <a:lvl8pPr marL="4550676" indent="0">
              <a:buNone/>
              <a:defRPr sz="2800"/>
            </a:lvl8pPr>
            <a:lvl9pPr marL="5200775" indent="0">
              <a:buNone/>
              <a:defRPr sz="28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147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938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3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3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5147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8928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401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0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1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4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5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6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0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1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812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6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732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096" indent="0">
              <a:buNone/>
              <a:defRPr sz="2800" b="1"/>
            </a:lvl2pPr>
            <a:lvl3pPr marL="1300192" indent="0">
              <a:buNone/>
              <a:defRPr sz="2600" b="1"/>
            </a:lvl3pPr>
            <a:lvl4pPr marL="1950291" indent="0">
              <a:buNone/>
              <a:defRPr sz="2300" b="1"/>
            </a:lvl4pPr>
            <a:lvl5pPr marL="2600387" indent="0">
              <a:buNone/>
              <a:defRPr sz="2300" b="1"/>
            </a:lvl5pPr>
            <a:lvl6pPr marL="3250484" indent="0">
              <a:buNone/>
              <a:defRPr sz="2300" b="1"/>
            </a:lvl6pPr>
            <a:lvl7pPr marL="3900583" indent="0">
              <a:buNone/>
              <a:defRPr sz="2300" b="1"/>
            </a:lvl7pPr>
            <a:lvl8pPr marL="4550676" indent="0">
              <a:buNone/>
              <a:defRPr sz="2300" b="1"/>
            </a:lvl8pPr>
            <a:lvl9pPr marL="5200775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275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5085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76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4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467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096" indent="0">
              <a:buNone/>
              <a:defRPr sz="4000"/>
            </a:lvl2pPr>
            <a:lvl3pPr marL="1300192" indent="0">
              <a:buNone/>
              <a:defRPr sz="3400"/>
            </a:lvl3pPr>
            <a:lvl4pPr marL="1950291" indent="0">
              <a:buNone/>
              <a:defRPr sz="2800"/>
            </a:lvl4pPr>
            <a:lvl5pPr marL="2600387" indent="0">
              <a:buNone/>
              <a:defRPr sz="2800"/>
            </a:lvl5pPr>
            <a:lvl6pPr marL="3250484" indent="0">
              <a:buNone/>
              <a:defRPr sz="2800"/>
            </a:lvl6pPr>
            <a:lvl7pPr marL="3900583" indent="0">
              <a:buNone/>
              <a:defRPr sz="2800"/>
            </a:lvl7pPr>
            <a:lvl8pPr marL="4550676" indent="0">
              <a:buNone/>
              <a:defRPr sz="2800"/>
            </a:lvl8pPr>
            <a:lvl9pPr marL="5200775" indent="0">
              <a:buNone/>
              <a:defRPr sz="28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096" indent="0">
              <a:buNone/>
              <a:defRPr sz="1700"/>
            </a:lvl2pPr>
            <a:lvl3pPr marL="1300192" indent="0">
              <a:buNone/>
              <a:defRPr sz="1400"/>
            </a:lvl3pPr>
            <a:lvl4pPr marL="1950291" indent="0">
              <a:buNone/>
              <a:defRPr sz="1300"/>
            </a:lvl4pPr>
            <a:lvl5pPr marL="2600387" indent="0">
              <a:buNone/>
              <a:defRPr sz="1300"/>
            </a:lvl5pPr>
            <a:lvl6pPr marL="3250484" indent="0">
              <a:buNone/>
              <a:defRPr sz="1300"/>
            </a:lvl6pPr>
            <a:lvl7pPr marL="3900583" indent="0">
              <a:buNone/>
              <a:defRPr sz="1300"/>
            </a:lvl7pPr>
            <a:lvl8pPr marL="4550676" indent="0">
              <a:buNone/>
              <a:defRPr sz="1300"/>
            </a:lvl8pPr>
            <a:lvl9pPr marL="520077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147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93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3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3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5147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822087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6563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0224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568737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390110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08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8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133855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460791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397711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023330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5543092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292791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342418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8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133009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>
                <a:latin typeface="Calibri"/>
              </a:defRPr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206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411954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85435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000">
                <a:latin typeface="Calibri"/>
              </a:defRPr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807577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94991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>
                <a:latin typeface="Calibri"/>
              </a:defRPr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>
                <a:latin typeface="Calibri"/>
              </a:defRPr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1018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607854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809974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Calibri"/>
              </a:defRPr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7579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3100">
                <a:latin typeface="Calibri"/>
              </a:defRPr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Calibri"/>
              </a:defRPr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850063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eaVert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06033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83"/>
            <a:ext cx="2925761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8624887" cy="6435725"/>
          </a:xfrm>
          <a:prstGeom prst="rect">
            <a:avLst/>
          </a:prstGeom>
        </p:spPr>
        <p:txBody>
          <a:bodyPr vert="eaVert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6097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0890425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1976153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8369952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50370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819911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11065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357135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601391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916717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61861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51873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008207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1638301"/>
            <a:ext cx="2616201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8" y="1638301"/>
            <a:ext cx="7696201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537791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>
                <a:latin typeface="Calibri"/>
              </a:defRPr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0013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95889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000">
                <a:latin typeface="Calibri"/>
              </a:defRPr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739655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27020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>
                <a:latin typeface="Calibri"/>
              </a:defRPr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>
                <a:latin typeface="Calibri"/>
              </a:defRPr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34145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7343369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410121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Calibri"/>
              </a:defRPr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743196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3100">
                <a:latin typeface="Calibri"/>
              </a:defRPr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Calibri"/>
              </a:defRPr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71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7465119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eaVert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32388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68874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>
                <a:latin typeface="Calibri"/>
              </a:defRPr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60701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78554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000">
                <a:latin typeface="Calibri"/>
              </a:defRPr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233056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17047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>
                <a:latin typeface="Calibri"/>
              </a:defRPr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>
                <a:latin typeface="Calibri"/>
              </a:defRPr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74382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292987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359191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Calibri"/>
              </a:defRPr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2819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38382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3100">
                <a:latin typeface="Calibri"/>
              </a:defRPr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Calibri"/>
              </a:defRPr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183371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eaVert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04435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71496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002189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054730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476982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161516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847246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613199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4009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68468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831345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697206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077266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570077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963042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723448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934474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98583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950352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6448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1056933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5957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984119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19121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431731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50660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 algn="ctr">
              <a:buNone/>
              <a:defRPr>
                <a:latin typeface="Calibri"/>
              </a:defRPr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08773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57760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000">
                <a:latin typeface="Calibri"/>
              </a:defRPr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09391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3"/>
            <a:ext cx="5775324" cy="6435725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800">
                <a:latin typeface="Calibri"/>
              </a:defRPr>
            </a:lvl1pPr>
            <a:lvl2pPr>
              <a:defRPr sz="2400">
                <a:latin typeface="Calibri"/>
              </a:defRPr>
            </a:lvl2pPr>
            <a:lvl3pPr>
              <a:defRPr sz="20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11728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>
                <a:latin typeface="Calibri"/>
              </a:defRPr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marL="0" indent="0">
              <a:buNone/>
              <a:defRPr sz="2400" b="1">
                <a:latin typeface="Calibri"/>
              </a:defRPr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993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179553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08229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39347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 sz="3100">
                <a:latin typeface="Calibri"/>
              </a:defRPr>
            </a:lvl1pPr>
            <a:lvl2pPr>
              <a:defRPr sz="2800">
                <a:latin typeface="Calibri"/>
              </a:defRPr>
            </a:lvl2pPr>
            <a:lvl3pPr>
              <a:defRPr sz="2400">
                <a:latin typeface="Calibri"/>
              </a:defRPr>
            </a:lvl3pPr>
            <a:lvl4pPr>
              <a:defRPr sz="2000">
                <a:latin typeface="Calibri"/>
              </a:defRPr>
            </a:lvl4pPr>
            <a:lvl5pPr>
              <a:defRPr sz="20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Calibri"/>
              </a:defRPr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542669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3100">
                <a:latin typeface="Calibri"/>
              </a:defRPr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  <a:prstGeom prst="rect">
            <a:avLst/>
          </a:prstGeom>
        </p:spPr>
        <p:txBody>
          <a:bodyPr vert="horz" lIns="91410" tIns="45705" rIns="91410" bIns="45705"/>
          <a:lstStyle>
            <a:lvl1pPr marL="0" indent="0">
              <a:buNone/>
              <a:defRPr sz="1400">
                <a:latin typeface="Calibri"/>
              </a:defRPr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390402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83"/>
            <a:ext cx="11703050" cy="6435725"/>
          </a:xfrm>
          <a:prstGeom prst="rect">
            <a:avLst/>
          </a:prstGeom>
        </p:spPr>
        <p:txBody>
          <a:bodyPr vert="eaVert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96992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410" tIns="45705" rIns="91410" bIns="45705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7050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1420724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559409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10" tIns="45705" rIns="91410" bIns="45705" anchor="t"/>
          <a:lstStyle>
            <a:lvl1pPr algn="l">
              <a:defRPr sz="4000" b="1" cap="all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69448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1270008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8"/>
            <a:ext cx="51562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22820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52156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861138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23688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732112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9719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  <a:prstGeom prst="rect">
            <a:avLst/>
          </a:prstGeom>
        </p:spPr>
        <p:txBody>
          <a:bodyPr vert="horz" lIns="91410" tIns="45705" rIns="91410" bIns="45705" anchor="b"/>
          <a:lstStyle>
            <a:lvl1pPr algn="l">
              <a:defRPr sz="2000" b="1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54551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10" tIns="45705" rIns="91410" bIns="45705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6051863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6"/>
            <a:ext cx="2925761" cy="8093074"/>
          </a:xfrm>
          <a:prstGeom prst="rect">
            <a:avLst/>
          </a:prstGeom>
        </p:spPr>
        <p:txBody>
          <a:bodyPr vert="eaVert" lIns="91410" tIns="45705" rIns="91410" bIns="45705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6"/>
            <a:ext cx="8624887" cy="80930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4566250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67636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87678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5453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92730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14205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8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8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463483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744858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940560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941985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244690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91669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745980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8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165211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837168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63713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297304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88401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2" y="2768608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8"/>
            <a:ext cx="51562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893405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100404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9746641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168284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671472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186515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87074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8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888003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80993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90152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012478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234737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2" y="2768608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8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408356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81669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386625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385188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128231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317982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760076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8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65256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119605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8462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142102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159750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8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8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485059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73531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722550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72989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796012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148214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48324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6"/>
            <a:ext cx="2925761" cy="67913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6"/>
            <a:ext cx="8624887" cy="679132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439614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8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467108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8928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401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1136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732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4275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5085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76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467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1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85569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8938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51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60084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3504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5773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3700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3814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69023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08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1287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75228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59333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46815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00441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87613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1858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2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008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081415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97966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306283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59735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40505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86526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15629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2" y="1409699"/>
            <a:ext cx="1466850" cy="668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1" y="1409699"/>
            <a:ext cx="4248149" cy="668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82678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60953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22610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5046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47360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487095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12075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86127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7373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80214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7267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70033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1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54000"/>
            <a:ext cx="8624887" cy="8458200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72231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817759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4058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59004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15819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87253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23466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617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19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02075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68034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5965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979157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9201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6996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11473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56065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1" y="2768604"/>
            <a:ext cx="244475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09551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32564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13606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7490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1761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87095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31877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4" y="254000"/>
            <a:ext cx="7696201" cy="8229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5037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971800"/>
            <a:ext cx="10464801" cy="381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4" y="2768604"/>
            <a:ext cx="10464801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297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4" y="2768604"/>
            <a:ext cx="3962401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297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4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297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2768613"/>
            <a:ext cx="10464801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7815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82110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72640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170701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61499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3071983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8975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5962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2953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971800"/>
            <a:ext cx="10464801" cy="381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5029200"/>
            <a:ext cx="10464801" cy="1130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1638301"/>
            <a:ext cx="104648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4" y="1270004"/>
            <a:ext cx="10464801" cy="72136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071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503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6935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367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5798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2928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058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187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4318" indent="-571412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591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288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181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1476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5772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2762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79749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6740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3735" indent="-571235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1270012"/>
            <a:ext cx="10464801" cy="72136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7815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82110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726406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170701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614996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3071983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8975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5962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2953" indent="-571235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13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12" y="2768613"/>
            <a:ext cx="10464801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12" y="2768613"/>
            <a:ext cx="3962401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12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13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74" tIns="50774" rIns="50774" bIns="50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698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397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795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06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359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65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2952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24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23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224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211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203" indent="-493483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8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6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4569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19" tIns="65010" rIns="130019" bIns="650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6"/>
            <a:ext cx="11704320" cy="6436925"/>
          </a:xfrm>
          <a:prstGeom prst="rect">
            <a:avLst/>
          </a:prstGeom>
        </p:spPr>
        <p:txBody>
          <a:bodyPr vert="horz" lIns="130019" tIns="65010" rIns="130019" bIns="650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15D51AFB-3F19-5F4D-A3F1-507437D2ABE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9"/>
            <a:ext cx="4118187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D7434753-1A5C-0F49-BD3D-0E5EDE860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defTabSz="65009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73" indent="-487573" algn="l" defTabSz="650096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07" indent="-406311" algn="l" defTabSz="65009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40" indent="-325047" algn="l" defTabSz="65009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338" indent="-325047" algn="l" defTabSz="65009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37" indent="-325047" algn="l" defTabSz="650096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535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629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727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822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19" tIns="65010" rIns="130019" bIns="6501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6"/>
            <a:ext cx="11704320" cy="6436925"/>
          </a:xfrm>
          <a:prstGeom prst="rect">
            <a:avLst/>
          </a:prstGeom>
        </p:spPr>
        <p:txBody>
          <a:bodyPr vert="horz" lIns="130019" tIns="65010" rIns="130019" bIns="6501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15D51AFB-3F19-5F4D-A3F1-507437D2ABE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9"/>
            <a:ext cx="4118187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D7434753-1A5C-0F49-BD3D-0E5EDE860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ctr" defTabSz="65009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73" indent="-487573" algn="l" defTabSz="650096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07" indent="-406311" algn="l" defTabSz="65009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40" indent="-325047" algn="l" defTabSz="65009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338" indent="-325047" algn="l" defTabSz="65009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437" indent="-325047" algn="l" defTabSz="650096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535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629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727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822" indent="-325047" algn="l" defTabSz="65009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9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92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91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87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484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583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676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5" algn="l" defTabSz="6500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8" y="2768608"/>
            <a:ext cx="10464801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7943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82307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726670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171034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615397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3072455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9516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6575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3635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971800"/>
            <a:ext cx="10464801" cy="3810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8" y="5029200"/>
            <a:ext cx="10464801" cy="11303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1638301"/>
            <a:ext cx="104648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727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091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454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1818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181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242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299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360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4424" indent="-571323" algn="l" rtl="0" eaLnBrk="1" fontAlgn="base" hangingPunct="1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8" y="1270008"/>
            <a:ext cx="10464801" cy="721360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7943" indent="-571323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82307" indent="-571323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726670" indent="-571323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171034" indent="-571323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615397" indent="-571323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3072455" indent="-571323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29516" indent="-571323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6575" indent="-571323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3635" indent="-571323" algn="l" rtl="0" eaLnBrk="1" fontAlgn="base" hangingPunct="1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8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180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54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907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3272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63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69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753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813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872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8" y="2768608"/>
            <a:ext cx="10464801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180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54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907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3272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63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69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753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813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872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8" y="2768608"/>
            <a:ext cx="3962401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180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54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907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3272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63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69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753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813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872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7366000"/>
            <a:ext cx="10464801" cy="1701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8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Calibri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180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1pPr>
      <a:lvl2pPr marL="120454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2pPr>
      <a:lvl3pPr marL="1648907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3pPr>
      <a:lvl4pPr marL="2093272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4pPr>
      <a:lvl5pPr marL="253763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Calibri"/>
          <a:ea typeface="+mn-ea"/>
          <a:cs typeface="+mn-cs"/>
          <a:sym typeface="Gill Sans" charset="0"/>
        </a:defRPr>
      </a:lvl5pPr>
      <a:lvl6pPr marL="2994694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753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813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872" indent="-493560" algn="l" rtl="0" eaLnBrk="1" fontAlgn="base" hangingPunct="1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15D51AFB-3F19-5F4D-A3F1-507437D2ABE9}" type="datetimeFigureOut">
              <a:rPr lang="en-US" smtClean="0"/>
              <a:pPr/>
              <a:t>6/8/18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D7434753-1A5C-0F49-BD3D-0E5EDE8606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xStyles>
    <p:titleStyle>
      <a:lvl1pPr algn="ctr" defTabSz="65019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650197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65019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65019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650197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4999" y="4787902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4999" y="1409700"/>
            <a:ext cx="5867401" cy="330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864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295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727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159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59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722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849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98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11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8864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295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7727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159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659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3722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0849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798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111" indent="-571412" algn="l" rtl="0" fontAlgn="base">
        <a:spcBef>
          <a:spcPts val="2399"/>
        </a:spcBef>
        <a:spcAft>
          <a:spcPct val="0"/>
        </a:spcAft>
        <a:buSzPct val="171000"/>
        <a:buFont typeface="Gill Sans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4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4"/>
            <a:ext cx="5041900" cy="57149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297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72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159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59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02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153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28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9414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6542" indent="-493637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8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8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8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8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8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8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8.xml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i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8.xml"/><Relationship Id="rId4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pronunciation.weebly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8.xml"/><Relationship Id="rId6" Type="http://schemas.openxmlformats.org/officeDocument/2006/relationships/hyperlink" Target="http://soundsofspeech.uiowa.edu/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://d3492jnbjg00z1.cloudfront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8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01800" y="1676400"/>
            <a:ext cx="9677400" cy="2895600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/>
            <a:endParaRPr lang="en-US" sz="5400" b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00" y="609604"/>
            <a:ext cx="11887200" cy="7694398"/>
          </a:xfrm>
          <a:prstGeom prst="rect">
            <a:avLst/>
          </a:prstGeom>
        </p:spPr>
        <p:txBody>
          <a:bodyPr wrap="square" lIns="91425" tIns="45712" rIns="91425" bIns="45712">
            <a:spAutoFit/>
          </a:bodyPr>
          <a:lstStyle/>
          <a:p>
            <a:endParaRPr lang="en-US" sz="5400" b="1" dirty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5400" b="1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sz="5400" b="1" dirty="0">
                <a:solidFill>
                  <a:srgbClr val="000090"/>
                </a:solidFill>
                <a:latin typeface="Calibri"/>
                <a:cs typeface="Calibri"/>
              </a:rPr>
              <a:t>Activities and Tools</a:t>
            </a:r>
          </a:p>
          <a:p>
            <a:r>
              <a:rPr lang="en-US" sz="5400" b="1" dirty="0">
                <a:solidFill>
                  <a:srgbClr val="000090"/>
                </a:solidFill>
                <a:latin typeface="Calibri"/>
                <a:cs typeface="Calibri"/>
              </a:rPr>
              <a:t>for Teaching Pronunciation</a:t>
            </a:r>
            <a:endParaRPr lang="en-US" sz="1800" dirty="0">
              <a:solidFill>
                <a:srgbClr val="000090"/>
              </a:solidFill>
              <a:latin typeface="Calibri"/>
              <a:cs typeface="Calibri"/>
            </a:endParaRPr>
          </a:p>
          <a:p>
            <a:endParaRPr lang="en-US" sz="3600" dirty="0">
              <a:solidFill>
                <a:srgbClr val="000090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rgbClr val="000090"/>
              </a:solidFill>
              <a:latin typeface="Calibri"/>
              <a:cs typeface="Calibri"/>
            </a:endParaRPr>
          </a:p>
          <a:p>
            <a:r>
              <a:rPr lang="en-US" sz="4000" dirty="0">
                <a:solidFill>
                  <a:srgbClr val="000090"/>
                </a:solidFill>
                <a:latin typeface="Calibri"/>
                <a:cs typeface="Calibri"/>
              </a:rPr>
              <a:t>Marla Yoshida</a:t>
            </a:r>
          </a:p>
          <a:p>
            <a:r>
              <a:rPr lang="en-US" sz="4000" dirty="0">
                <a:solidFill>
                  <a:srgbClr val="000090"/>
                </a:solidFill>
                <a:latin typeface="Calibri"/>
                <a:cs typeface="Calibri"/>
              </a:rPr>
              <a:t>University of California, Irvine </a:t>
            </a:r>
          </a:p>
          <a:p>
            <a:r>
              <a:rPr lang="en-US" sz="4000" dirty="0">
                <a:solidFill>
                  <a:srgbClr val="000090"/>
                </a:solidFill>
                <a:latin typeface="Calibri"/>
                <a:cs typeface="Calibri"/>
              </a:rPr>
              <a:t>Division of Continuing Education</a:t>
            </a:r>
          </a:p>
          <a:p>
            <a:r>
              <a:rPr lang="en-US" sz="4000" dirty="0">
                <a:solidFill>
                  <a:srgbClr val="000090"/>
                </a:solidFill>
                <a:latin typeface="Calibri"/>
                <a:cs typeface="Calibri"/>
              </a:rPr>
              <a:t>yoshidam@uci.edu</a:t>
            </a:r>
          </a:p>
          <a:p>
            <a:endParaRPr lang="en-US" sz="4000" dirty="0">
              <a:solidFill>
                <a:scrgbClr r="0" g="0" b="0"/>
              </a:solidFill>
              <a:latin typeface="Calibri"/>
              <a:cs typeface="Calibri"/>
            </a:endParaRPr>
          </a:p>
          <a:p>
            <a:endParaRPr lang="en-US" sz="1800" dirty="0">
              <a:solidFill>
                <a:scrgbClr r="0" g="0" b="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7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19" y="2263924"/>
            <a:ext cx="11240581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lvl="0" algn="l">
              <a:buClr>
                <a:schemeClr val="accent2"/>
              </a:buClr>
              <a:buSzPct val="50000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Move from simple to more difficult; don’t rush it!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97782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Activities for practicing sounds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824419" y="3141117"/>
            <a:ext cx="4953000" cy="44958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240" y="6781800"/>
            <a:ext cx="6588760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1204842" lvl="1" indent="-581025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Very controlled practice</a:t>
            </a:r>
          </a:p>
        </p:txBody>
      </p:sp>
    </p:spTree>
    <p:extLst>
      <p:ext uri="{BB962C8B-B14F-4D97-AF65-F5344CB8AC3E}">
        <p14:creationId xmlns:p14="http://schemas.microsoft.com/office/powerpoint/2010/main" val="15924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19" y="2263924"/>
            <a:ext cx="11240581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lvl="0" algn="l">
              <a:buClr>
                <a:schemeClr val="accent2"/>
              </a:buClr>
              <a:buSzPct val="50000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Move from simple to more difficult; don’t rush it!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97782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Activities for practicing sounds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824419" y="3141117"/>
            <a:ext cx="4953000" cy="44958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240" y="6781800"/>
            <a:ext cx="6588760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1204842" lvl="1" indent="-581025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Very controlled practice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6280" y="5044331"/>
            <a:ext cx="6588760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1204842" lvl="1" indent="-581025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Guided practice</a:t>
            </a:r>
          </a:p>
        </p:txBody>
      </p:sp>
    </p:spTree>
    <p:extLst>
      <p:ext uri="{BB962C8B-B14F-4D97-AF65-F5344CB8AC3E}">
        <p14:creationId xmlns:p14="http://schemas.microsoft.com/office/powerpoint/2010/main" val="5779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19" y="2263924"/>
            <a:ext cx="11240581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lvl="0" algn="l">
              <a:buClr>
                <a:schemeClr val="accent2"/>
              </a:buClr>
              <a:buSzPct val="50000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Move from simple to more difficult; don’t rush it!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97020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Activities for practicing sounds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824419" y="3141117"/>
            <a:ext cx="4953000" cy="44958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240" y="6781800"/>
            <a:ext cx="6588760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1204842" lvl="1" indent="-581025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Very controlled practice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6280" y="5044331"/>
            <a:ext cx="6588760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1204842" lvl="1" indent="-581025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Guided practice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7440" y="3444131"/>
            <a:ext cx="6588760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1204842" lvl="1" indent="-581025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Communicative practice</a:t>
            </a:r>
          </a:p>
        </p:txBody>
      </p:sp>
    </p:spTree>
    <p:extLst>
      <p:ext uri="{BB962C8B-B14F-4D97-AF65-F5344CB8AC3E}">
        <p14:creationId xmlns:p14="http://schemas.microsoft.com/office/powerpoint/2010/main" val="13382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400" y="2438400"/>
            <a:ext cx="11125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7775" indent="-1247775" algn="l">
              <a:spcAft>
                <a:spcPts val="1200"/>
              </a:spcAft>
            </a:pPr>
            <a:r>
              <a:rPr lang="en-US" sz="4000" dirty="0">
                <a:solidFill>
                  <a:srgbClr val="000090"/>
                </a:solidFill>
                <a:latin typeface="Calibri"/>
                <a:cs typeface="Calibri"/>
              </a:rPr>
              <a:t>Words, sentences, minimal pairs, and dialogues</a:t>
            </a:r>
          </a:p>
          <a:p>
            <a:pPr marL="1247775" indent="-1247775" algn="l">
              <a:spcAft>
                <a:spcPts val="7800"/>
              </a:spcAft>
            </a:pPr>
            <a:r>
              <a:rPr lang="en-US" sz="4000" dirty="0">
                <a:solidFill>
                  <a:srgbClr val="000090"/>
                </a:solidFill>
                <a:latin typeface="Calibri"/>
                <a:cs typeface="Calibri"/>
              </a:rPr>
              <a:t>(There are lots of /r/ and /l/ sounds in this one.)</a:t>
            </a:r>
          </a:p>
          <a:p>
            <a:pPr marL="1247775" indent="-1247775" algn="l">
              <a:spcAft>
                <a:spcPts val="1800"/>
              </a:spcAft>
            </a:pPr>
            <a:r>
              <a:rPr lang="en-US" sz="4000" i="1" dirty="0">
                <a:solidFill>
                  <a:srgbClr val="000090"/>
                </a:solidFill>
                <a:latin typeface="Calibri"/>
                <a:cs typeface="Calibri"/>
              </a:rPr>
              <a:t>Lisa:   I wish I had a driver’s license. I’m so tired of taking the bus or asking my friends for a ride.</a:t>
            </a:r>
          </a:p>
          <a:p>
            <a:pPr marL="1247775" indent="-1247775" algn="l">
              <a:spcAft>
                <a:spcPts val="1800"/>
              </a:spcAft>
            </a:pPr>
            <a:r>
              <a:rPr lang="en-US" sz="4000" i="1" dirty="0">
                <a:solidFill>
                  <a:srgbClr val="000090"/>
                </a:solidFill>
                <a:latin typeface="Calibri"/>
                <a:cs typeface="Calibri"/>
              </a:rPr>
              <a:t>Rob:  Me too. Every time I want to go to the store I have to ask my roommate to take me.</a:t>
            </a:r>
          </a:p>
          <a:p>
            <a:pPr marL="1247775" indent="-1247775" algn="l">
              <a:spcAft>
                <a:spcPts val="1800"/>
              </a:spcAft>
            </a:pPr>
            <a:r>
              <a:rPr lang="en-US" sz="4000" i="1" dirty="0">
                <a:solidFill>
                  <a:srgbClr val="000090"/>
                </a:solidFill>
                <a:latin typeface="Calibri"/>
                <a:cs typeface="Calibri"/>
              </a:rPr>
              <a:t>Lisa:   Your roommate has a car? You’re so lucky!</a:t>
            </a:r>
          </a:p>
          <a:p>
            <a:pPr marL="1247775" indent="-1247775" algn="l">
              <a:spcAft>
                <a:spcPts val="1800"/>
              </a:spcAft>
            </a:pPr>
            <a:endParaRPr lang="en-US" sz="4000" i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4183" y="531966"/>
            <a:ext cx="77970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Very controlled practice</a:t>
            </a:r>
          </a:p>
        </p:txBody>
      </p:sp>
    </p:spTree>
    <p:extLst>
      <p:ext uri="{BB962C8B-B14F-4D97-AF65-F5344CB8AC3E}">
        <p14:creationId xmlns:p14="http://schemas.microsoft.com/office/powerpoint/2010/main" val="21411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" y="2438400"/>
            <a:ext cx="1173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l">
              <a:spcAft>
                <a:spcPts val="600"/>
              </a:spcAft>
            </a:pPr>
            <a:r>
              <a:rPr lang="en-US" sz="4000" dirty="0">
                <a:solidFill>
                  <a:srgbClr val="000090"/>
                </a:solidFill>
                <a:latin typeface="Calibri"/>
                <a:cs typeface="Calibri"/>
              </a:rPr>
              <a:t>What can you do with minimal pairs?         </a:t>
            </a:r>
            <a:endParaRPr lang="en-US" sz="4000" i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4183" y="531966"/>
            <a:ext cx="49014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>
                <a:solidFill>
                  <a:srgbClr val="000090"/>
                </a:solidFill>
              </a:rPr>
              <a:t>Minimal pairs</a:t>
            </a:r>
            <a:endParaRPr lang="en-US" sz="5400" b="1" dirty="0">
              <a:solidFill>
                <a:srgbClr val="00009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1277600" cy="5486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</a:rPr>
              <a:t>Listen and repeat</a:t>
            </a:r>
          </a:p>
          <a:p>
            <a:pPr algn="l">
              <a:spcBef>
                <a:spcPts val="0"/>
              </a:spcBef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</a:rPr>
              <a:t>Which one am I saying?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SzPct val="90000"/>
              <a:buFont typeface="Wingdings" charset="2"/>
              <a:buChar char="§"/>
            </a:pPr>
            <a:r>
              <a:rPr lang="en-US" dirty="0">
                <a:solidFill>
                  <a:srgbClr val="000090"/>
                </a:solidFill>
              </a:rPr>
              <a:t>Both sight and sound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SzPct val="90000"/>
              <a:buFont typeface="Wingdings" charset="2"/>
              <a:buChar char="§"/>
            </a:pPr>
            <a:r>
              <a:rPr lang="en-US" dirty="0">
                <a:solidFill>
                  <a:srgbClr val="000090"/>
                </a:solidFill>
              </a:rPr>
              <a:t>Sound only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90000"/>
              <a:buFont typeface="Wingdings" charset="2"/>
              <a:buChar char="§"/>
            </a:pPr>
            <a:r>
              <a:rPr lang="en-US" dirty="0">
                <a:solidFill>
                  <a:srgbClr val="000090"/>
                </a:solidFill>
              </a:rPr>
              <a:t>Sight only</a:t>
            </a:r>
            <a:endParaRPr lang="en-US" sz="4000" dirty="0">
              <a:solidFill>
                <a:srgbClr val="000090"/>
              </a:solidFill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</a:rPr>
              <a:t>Have students practice with each other</a:t>
            </a:r>
          </a:p>
          <a:p>
            <a:pPr algn="l">
              <a:spcBef>
                <a:spcPts val="0"/>
              </a:spcBef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</a:rPr>
              <a:t>Have students write sentences to practice using both words: “I </a:t>
            </a:r>
            <a:r>
              <a:rPr lang="en-US" sz="4000" u="sng" dirty="0">
                <a:solidFill>
                  <a:srgbClr val="000090"/>
                </a:solidFill>
              </a:rPr>
              <a:t>think</a:t>
            </a:r>
            <a:r>
              <a:rPr lang="en-US" sz="4000" dirty="0">
                <a:solidFill>
                  <a:srgbClr val="000090"/>
                </a:solidFill>
              </a:rPr>
              <a:t> the </a:t>
            </a:r>
            <a:r>
              <a:rPr lang="en-US" sz="4000" u="sng" dirty="0">
                <a:solidFill>
                  <a:srgbClr val="000090"/>
                </a:solidFill>
              </a:rPr>
              <a:t>sink</a:t>
            </a:r>
            <a:r>
              <a:rPr lang="en-US" sz="4000" dirty="0">
                <a:solidFill>
                  <a:srgbClr val="000090"/>
                </a:solidFill>
              </a:rPr>
              <a:t> is broken.”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77982" y="3429000"/>
            <a:ext cx="3377418" cy="2523798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084263" indent="-914400" algn="l">
              <a:buAutoNum type="arabicPeriod"/>
            </a:pPr>
            <a:r>
              <a:rPr lang="en-US" sz="5400" i="1" dirty="0">
                <a:solidFill>
                  <a:srgbClr val="000090"/>
                </a:solidFill>
              </a:rPr>
              <a:t>think</a:t>
            </a:r>
          </a:p>
          <a:p>
            <a:pPr marL="1084263" indent="-914400" algn="l">
              <a:buAutoNum type="arabicPeriod"/>
            </a:pPr>
            <a:r>
              <a:rPr lang="en-US" sz="5400" i="1" dirty="0">
                <a:solidFill>
                  <a:srgbClr val="000090"/>
                </a:solidFill>
              </a:rPr>
              <a:t>sink </a:t>
            </a:r>
          </a:p>
        </p:txBody>
      </p:sp>
    </p:spTree>
    <p:extLst>
      <p:ext uri="{BB962C8B-B14F-4D97-AF65-F5344CB8AC3E}">
        <p14:creationId xmlns:p14="http://schemas.microsoft.com/office/powerpoint/2010/main" val="4375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8941" y="4203572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4183" y="531966"/>
            <a:ext cx="106164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Guided practice: A simple info gap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400BF-FC38-CC48-982D-8BB7BF310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2209800"/>
            <a:ext cx="12607555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863600" y="5334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5000" b="1" dirty="0">
              <a:solidFill>
                <a:srgbClr val="00009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" y="2570212"/>
            <a:ext cx="11823700" cy="444018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1204842" lvl="1" indent="-581025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To be practical, learners need to be able to use pronunciation in real speaking. That’s why we need communicative practice too—to build fluency as well as accuracy.</a:t>
            </a:r>
          </a:p>
          <a:p>
            <a:pPr marL="623817" lvl="1" algn="l">
              <a:buClr>
                <a:schemeClr val="accent2"/>
              </a:buClr>
              <a:buSzPct val="50000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marL="1204842" lvl="1" indent="-581025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Students don’t always realize that speaking practice can also be pronunciation practice.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4183" y="531966"/>
            <a:ext cx="77970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Communicative practice</a:t>
            </a:r>
          </a:p>
        </p:txBody>
      </p:sp>
    </p:spTree>
    <p:extLst>
      <p:ext uri="{BB962C8B-B14F-4D97-AF65-F5344CB8AC3E}">
        <p14:creationId xmlns:p14="http://schemas.microsoft.com/office/powerpoint/2010/main" val="16482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947949"/>
            <a:ext cx="10287000" cy="78467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4183" y="531966"/>
            <a:ext cx="7797018" cy="1378576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Communicative practice</a:t>
            </a:r>
          </a:p>
        </p:txBody>
      </p:sp>
    </p:spTree>
    <p:extLst>
      <p:ext uri="{BB962C8B-B14F-4D97-AF65-F5344CB8AC3E}">
        <p14:creationId xmlns:p14="http://schemas.microsoft.com/office/powerpoint/2010/main" val="12922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400" y="2390776"/>
            <a:ext cx="11125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spcAft>
                <a:spcPts val="0"/>
              </a:spcAft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Pronunciation is more than just sounds. </a:t>
            </a:r>
          </a:p>
          <a:p>
            <a:pPr marL="0" lvl="1" algn="l">
              <a:spcAft>
                <a:spcPts val="1200"/>
              </a:spcAft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For example, learners also need to know about:</a:t>
            </a:r>
          </a:p>
          <a:p>
            <a:pPr marL="909638" lvl="1" indent="-571500" algn="l">
              <a:spcAft>
                <a:spcPts val="1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Syllables and word stress</a:t>
            </a:r>
          </a:p>
          <a:p>
            <a:pPr marL="909638" lvl="1" indent="-571500" algn="l">
              <a:spcAft>
                <a:spcPts val="1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Thought groups and pauses</a:t>
            </a:r>
          </a:p>
          <a:p>
            <a:pPr marL="909638" lvl="1" indent="-571500" algn="l">
              <a:spcAft>
                <a:spcPts val="1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Prominence and intonation</a:t>
            </a:r>
          </a:p>
          <a:p>
            <a:pPr marL="909638" lvl="1" indent="-571500" algn="l">
              <a:spcAft>
                <a:spcPts val="1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Connected speech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4325">
            <a:off x="5560271" y="6088524"/>
            <a:ext cx="6592309" cy="32172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4183" y="531966"/>
            <a:ext cx="115308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The musical aspects of pronunciation</a:t>
            </a:r>
          </a:p>
        </p:txBody>
      </p:sp>
    </p:spTree>
    <p:extLst>
      <p:ext uri="{BB962C8B-B14F-4D97-AF65-F5344CB8AC3E}">
        <p14:creationId xmlns:p14="http://schemas.microsoft.com/office/powerpoint/2010/main" val="25205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88039" y="3810000"/>
            <a:ext cx="2990008" cy="3339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170" y="4900572"/>
            <a:ext cx="3048000" cy="1462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314" y="4984475"/>
            <a:ext cx="2146301" cy="9906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4182" y="531965"/>
            <a:ext cx="11607018" cy="1684959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We can practice these  in many ways: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2200" y="3174028"/>
            <a:ext cx="1173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rgbClr val="000090"/>
                </a:solidFill>
                <a:latin typeface="+mj-lt"/>
              </a:rPr>
              <a:t>Through sight,       sound,             movement,</a:t>
            </a:r>
          </a:p>
          <a:p>
            <a:pPr algn="l"/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algn="l"/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algn="l"/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algn="l"/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algn="l"/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algn="l"/>
            <a:r>
              <a:rPr lang="en-US" sz="4400" dirty="0">
                <a:solidFill>
                  <a:srgbClr val="000090"/>
                </a:solidFill>
                <a:latin typeface="+mj-lt"/>
              </a:rPr>
              <a:t>and meaningful activities              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3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362200"/>
            <a:ext cx="11687881" cy="6248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</a:rPr>
              <a:t>Teaching the pronunciation of sounds</a:t>
            </a:r>
          </a:p>
          <a:p>
            <a:pPr>
              <a:spcAft>
                <a:spcPts val="1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</a:rPr>
              <a:t>Teaching the musical aspects of pronunciation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400" dirty="0">
              <a:solidFill>
                <a:srgbClr val="00009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117520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/>
            <a:r>
              <a:rPr lang="en-US" sz="5400" b="1" dirty="0">
                <a:solidFill>
                  <a:srgbClr val="000090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829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0" y="2390776"/>
            <a:ext cx="11506200" cy="535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400" dirty="0">
                <a:solidFill>
                  <a:srgbClr val="000090"/>
                </a:solidFill>
                <a:latin typeface="+mj-lt"/>
                <a:cs typeface="Calibri"/>
              </a:rPr>
              <a:t>How many syllables do these words have?</a:t>
            </a:r>
          </a:p>
          <a:p>
            <a:pPr algn="l">
              <a:spcAft>
                <a:spcPts val="600"/>
              </a:spcAft>
            </a:pPr>
            <a:r>
              <a:rPr lang="en-US" sz="4400" dirty="0">
                <a:solidFill>
                  <a:srgbClr val="000090"/>
                </a:solidFill>
                <a:latin typeface="+mj-lt"/>
                <a:cs typeface="Calibri"/>
              </a:rPr>
              <a:t>How many might learners think they have?</a:t>
            </a:r>
          </a:p>
          <a:p>
            <a:pPr marL="857250" indent="-514350" algn="l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cat    			</a:t>
            </a:r>
            <a:endParaRPr lang="en-US" sz="4400" b="1" i="1" dirty="0">
              <a:solidFill>
                <a:srgbClr val="000090"/>
              </a:solidFill>
              <a:latin typeface="+mj-lt"/>
              <a:cs typeface="American Typewriter"/>
            </a:endParaRPr>
          </a:p>
          <a:p>
            <a:pPr marL="857250" indent="-514350" algn="l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responsibility</a:t>
            </a:r>
            <a:r>
              <a:rPr lang="en-US" sz="4400" i="1" dirty="0">
                <a:solidFill>
                  <a:srgbClr val="000090"/>
                </a:solidFill>
                <a:cs typeface="American Typewriter"/>
              </a:rPr>
              <a:t> </a:t>
            </a: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		</a:t>
            </a:r>
          </a:p>
          <a:p>
            <a:pPr marL="857250" indent="-514350" algn="l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spring			</a:t>
            </a:r>
            <a:endParaRPr lang="en-US" sz="4400" b="1" i="1" dirty="0">
              <a:solidFill>
                <a:srgbClr val="000090"/>
              </a:solidFill>
              <a:latin typeface="+mj-lt"/>
              <a:cs typeface="American Typewriter"/>
            </a:endParaRPr>
          </a:p>
          <a:p>
            <a:pPr marL="857250" indent="-514350" algn="l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chocolate</a:t>
            </a:r>
            <a:r>
              <a:rPr lang="en-US" sz="4400" dirty="0">
                <a:solidFill>
                  <a:srgbClr val="000090"/>
                </a:solidFill>
                <a:latin typeface="+mj-lt"/>
                <a:cs typeface="American Typewriter"/>
              </a:rPr>
              <a:t>	</a:t>
            </a:r>
            <a:endParaRPr lang="en-US" sz="4400" dirty="0">
              <a:solidFill>
                <a:srgbClr val="000090"/>
              </a:solidFill>
              <a:latin typeface="+mj-lt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4183" y="531966"/>
            <a:ext cx="80256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Syllables and word stress</a:t>
            </a:r>
          </a:p>
        </p:txBody>
      </p:sp>
    </p:spTree>
    <p:extLst>
      <p:ext uri="{BB962C8B-B14F-4D97-AF65-F5344CB8AC3E}">
        <p14:creationId xmlns:p14="http://schemas.microsoft.com/office/powerpoint/2010/main" val="34007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4183" y="531966"/>
            <a:ext cx="80256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Syllables and word stress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863600" y="2390776"/>
            <a:ext cx="11353800" cy="535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400" dirty="0">
                <a:solidFill>
                  <a:srgbClr val="000090"/>
                </a:solidFill>
                <a:latin typeface="+mj-lt"/>
                <a:cs typeface="Calibri"/>
              </a:rPr>
              <a:t>How many syllables do these words have?</a:t>
            </a:r>
          </a:p>
          <a:p>
            <a:pPr algn="l">
              <a:spcAft>
                <a:spcPts val="600"/>
              </a:spcAft>
            </a:pPr>
            <a:r>
              <a:rPr lang="en-US" sz="4400" dirty="0">
                <a:solidFill>
                  <a:srgbClr val="000090"/>
                </a:solidFill>
                <a:latin typeface="+mj-lt"/>
                <a:cs typeface="Calibri"/>
              </a:rPr>
              <a:t>How many might learners think they have? Why?</a:t>
            </a:r>
          </a:p>
          <a:p>
            <a:pPr marL="857250" indent="-514350" algn="l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cat    			cat	 				  </a:t>
            </a:r>
            <a:r>
              <a:rPr lang="en-US" sz="4400" b="1" dirty="0">
                <a:solidFill>
                  <a:srgbClr val="000090"/>
                </a:solidFill>
                <a:latin typeface="+mj-lt"/>
                <a:cs typeface="American Typewriter"/>
              </a:rPr>
              <a:t>1</a:t>
            </a: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  </a:t>
            </a:r>
          </a:p>
          <a:p>
            <a:pPr marL="857250" indent="-514350" algn="l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responsibility	</a:t>
            </a:r>
            <a:r>
              <a:rPr lang="en-US" sz="4400" i="1" dirty="0" err="1">
                <a:solidFill>
                  <a:srgbClr val="000090"/>
                </a:solidFill>
                <a:latin typeface="+mj-lt"/>
                <a:cs typeface="American Typewriter"/>
              </a:rPr>
              <a:t>re•spon•si•bi</a:t>
            </a:r>
            <a:r>
              <a:rPr lang="en-US" sz="4400" i="1" dirty="0" err="1">
                <a:solidFill>
                  <a:srgbClr val="000090"/>
                </a:solidFill>
                <a:cs typeface="American Typewriter"/>
              </a:rPr>
              <a:t>•</a:t>
            </a:r>
            <a:r>
              <a:rPr lang="en-US" sz="4400" i="1" dirty="0" err="1">
                <a:solidFill>
                  <a:srgbClr val="000090"/>
                </a:solidFill>
                <a:latin typeface="+mj-lt"/>
                <a:cs typeface="American Typewriter"/>
              </a:rPr>
              <a:t>li</a:t>
            </a:r>
            <a:r>
              <a:rPr lang="en-US" sz="4400" i="1" dirty="0" err="1">
                <a:solidFill>
                  <a:srgbClr val="000090"/>
                </a:solidFill>
                <a:cs typeface="American Typewriter"/>
              </a:rPr>
              <a:t>•</a:t>
            </a:r>
            <a:r>
              <a:rPr lang="en-US" sz="4400" i="1" dirty="0" err="1">
                <a:solidFill>
                  <a:srgbClr val="000090"/>
                </a:solidFill>
                <a:latin typeface="+mj-lt"/>
                <a:cs typeface="American Typewriter"/>
              </a:rPr>
              <a:t>ty</a:t>
            </a: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 	  </a:t>
            </a:r>
            <a:r>
              <a:rPr lang="en-US" sz="4400" b="1" dirty="0">
                <a:solidFill>
                  <a:srgbClr val="000090"/>
                </a:solidFill>
                <a:latin typeface="+mj-lt"/>
                <a:cs typeface="American Typewriter"/>
              </a:rPr>
              <a:t>6</a:t>
            </a:r>
          </a:p>
          <a:p>
            <a:pPr marL="857250" indent="-514350" algn="l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spring			spring              		  </a:t>
            </a:r>
            <a:r>
              <a:rPr lang="en-US" sz="4400" b="1" dirty="0">
                <a:solidFill>
                  <a:srgbClr val="000090"/>
                </a:solidFill>
                <a:latin typeface="+mj-lt"/>
                <a:cs typeface="American Typewriter"/>
              </a:rPr>
              <a:t>1</a:t>
            </a:r>
          </a:p>
          <a:p>
            <a:pPr marL="857250" indent="-514350" algn="l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chocolate		</a:t>
            </a:r>
            <a:r>
              <a:rPr lang="en-US" sz="4400" i="1" dirty="0" err="1">
                <a:solidFill>
                  <a:srgbClr val="000090"/>
                </a:solidFill>
                <a:latin typeface="+mj-lt"/>
                <a:cs typeface="American Typewriter"/>
              </a:rPr>
              <a:t>choc•olate</a:t>
            </a: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   </a:t>
            </a:r>
            <a:r>
              <a:rPr lang="en-US" sz="4400" dirty="0">
                <a:solidFill>
                  <a:srgbClr val="000090"/>
                </a:solidFill>
                <a:latin typeface="+mj-lt"/>
                <a:cs typeface="American Typewriter"/>
              </a:rPr>
              <a:t>	</a:t>
            </a:r>
            <a:r>
              <a:rPr lang="en-US" sz="4400" b="1" dirty="0">
                <a:solidFill>
                  <a:srgbClr val="000090"/>
                </a:solidFill>
                <a:latin typeface="+mj-lt"/>
                <a:cs typeface="American Typewriter"/>
              </a:rPr>
              <a:t>2 </a:t>
            </a:r>
            <a:r>
              <a:rPr lang="en-US" sz="4400" dirty="0">
                <a:solidFill>
                  <a:srgbClr val="000090"/>
                </a:solidFill>
                <a:latin typeface="+mj-lt"/>
                <a:cs typeface="American Typewriter"/>
              </a:rPr>
              <a:t>(generally)</a:t>
            </a:r>
          </a:p>
        </p:txBody>
      </p:sp>
      <p:sp>
        <p:nvSpPr>
          <p:cNvPr id="2" name="TextBox 1"/>
          <p:cNvSpPr txBox="1"/>
          <p:nvPr/>
        </p:nvSpPr>
        <p:spPr>
          <a:xfrm rot="996275" flipH="1">
            <a:off x="6606201" y="6856385"/>
            <a:ext cx="71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+mj-lt"/>
              </a:rPr>
              <a:t>/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6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600" y="2390776"/>
            <a:ext cx="1150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514350" algn="l">
              <a:spcAft>
                <a:spcPts val="24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  <a:cs typeface="American Typewriter"/>
              </a:rPr>
              <a:t>When you teach new vocabulary, count syllables and practice stress patterns.</a:t>
            </a:r>
          </a:p>
          <a:p>
            <a:pPr marL="857250" indent="-514350" algn="l">
              <a:spcAft>
                <a:spcPts val="1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  <a:cs typeface="American Typewriter"/>
              </a:rPr>
              <a:t>Mark word stress with movement: Clap, tap, stomp, or nod. Open and close your hand. Stretch a rubber band.		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183" y="531966"/>
            <a:ext cx="68064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Teaching word stress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08230" y="6632500"/>
            <a:ext cx="1712770" cy="18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981" y="6424612"/>
            <a:ext cx="4050218" cy="2057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71" y="6989060"/>
            <a:ext cx="1714319" cy="134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395" y="6805612"/>
            <a:ext cx="1894805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583" y="533400"/>
            <a:ext cx="69514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Build syllable models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0400" y="7391400"/>
            <a:ext cx="8534400" cy="1200312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l">
              <a:spcAft>
                <a:spcPts val="4000"/>
              </a:spcAft>
            </a:pPr>
            <a:r>
              <a:rPr lang="en-US" sz="7200" b="1" dirty="0">
                <a:solidFill>
                  <a:srgbClr val="000090"/>
                </a:solidFill>
                <a:latin typeface="Calibri"/>
                <a:cs typeface="Calibri"/>
              </a:rPr>
              <a:t> con </a:t>
            </a:r>
            <a:r>
              <a:rPr lang="en-US" sz="7200" b="1" dirty="0" err="1">
                <a:solidFill>
                  <a:srgbClr val="000090"/>
                </a:solidFill>
                <a:latin typeface="Calibri"/>
                <a:cs typeface="Calibri"/>
              </a:rPr>
              <a:t>gra</a:t>
            </a:r>
            <a:r>
              <a:rPr lang="en-US" sz="7200" b="1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7200" b="1" dirty="0" err="1">
                <a:solidFill>
                  <a:srgbClr val="000090"/>
                </a:solidFill>
                <a:latin typeface="Calibri"/>
                <a:cs typeface="Calibri"/>
              </a:rPr>
              <a:t>tu</a:t>
            </a:r>
            <a:r>
              <a:rPr lang="en-US" sz="7200" b="1" dirty="0">
                <a:solidFill>
                  <a:srgbClr val="000090"/>
                </a:solidFill>
                <a:latin typeface="Calibri"/>
                <a:cs typeface="Calibri"/>
              </a:rPr>
              <a:t> LA </a:t>
            </a:r>
            <a:r>
              <a:rPr lang="en-US" sz="7200" b="1" dirty="0" err="1">
                <a:solidFill>
                  <a:srgbClr val="000090"/>
                </a:solidFill>
                <a:latin typeface="Calibri"/>
                <a:cs typeface="Calibri"/>
              </a:rPr>
              <a:t>tions</a:t>
            </a:r>
            <a:endParaRPr lang="en-US" sz="6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4200" y="3200400"/>
            <a:ext cx="4648200" cy="1200312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l">
              <a:spcAft>
                <a:spcPts val="4000"/>
              </a:spcAft>
            </a:pPr>
            <a:r>
              <a:rPr lang="en-US" sz="7200" dirty="0">
                <a:solidFill>
                  <a:srgbClr val="000090"/>
                </a:solidFill>
                <a:latin typeface="Calibri"/>
                <a:cs typeface="Calibri"/>
              </a:rPr>
              <a:t> </a:t>
            </a:r>
            <a:r>
              <a:rPr lang="en-US" sz="7200" b="1" dirty="0">
                <a:solidFill>
                  <a:srgbClr val="000090"/>
                </a:solidFill>
                <a:latin typeface="Calibri"/>
                <a:cs typeface="Calibri"/>
              </a:rPr>
              <a:t>TEACH </a:t>
            </a:r>
            <a:r>
              <a:rPr lang="en-US" sz="7200" b="1" dirty="0" err="1">
                <a:solidFill>
                  <a:srgbClr val="000090"/>
                </a:solidFill>
                <a:latin typeface="Calibri"/>
                <a:cs typeface="Calibri"/>
              </a:rPr>
              <a:t>er</a:t>
            </a:r>
            <a:endParaRPr lang="en-US" sz="6000" b="1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32" y="5943600"/>
            <a:ext cx="6713336" cy="1723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3" t="-4311"/>
          <a:stretch/>
        </p:blipFill>
        <p:spPr>
          <a:xfrm>
            <a:off x="2082800" y="2684031"/>
            <a:ext cx="3159125" cy="17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41583" y="533400"/>
            <a:ext cx="53512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Thought groups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800" y="5263277"/>
            <a:ext cx="1135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3600"/>
              </a:spcAft>
            </a:pPr>
            <a:r>
              <a:rPr lang="en-US" sz="5400" i="1" dirty="0">
                <a:solidFill>
                  <a:srgbClr val="000090"/>
                </a:solidFill>
                <a:latin typeface="+mj-lt"/>
              </a:rPr>
              <a:t>You can lead a horse to water,</a:t>
            </a:r>
            <a:r>
              <a:rPr lang="en-US" sz="2800" i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72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6000" i="1" dirty="0">
                <a:solidFill>
                  <a:srgbClr val="000090"/>
                </a:solidFill>
                <a:latin typeface="+mj-lt"/>
              </a:rPr>
              <a:t> </a:t>
            </a:r>
            <a:endParaRPr lang="en-US" sz="6000" i="1" dirty="0">
              <a:solidFill>
                <a:srgbClr val="000090"/>
              </a:solidFill>
              <a:latin typeface="+mj-lt"/>
              <a:cs typeface="Calibri"/>
            </a:endParaRPr>
          </a:p>
          <a:p>
            <a:pPr algn="l">
              <a:spcAft>
                <a:spcPts val="0"/>
              </a:spcAft>
            </a:pPr>
            <a:r>
              <a:rPr lang="en-US" sz="5400" i="1" dirty="0">
                <a:solidFill>
                  <a:srgbClr val="000090"/>
                </a:solidFill>
                <a:latin typeface="Calibri"/>
                <a:cs typeface="Calibri"/>
              </a:rPr>
              <a:t>but you can’t make him drink.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3600" y="2667000"/>
            <a:ext cx="1150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000090"/>
                </a:solidFill>
                <a:latin typeface="+mj-lt"/>
              </a:rPr>
              <a:t>Pausing between meaningful chunks of words makes speech easier to understand. These chunks are called “thought groups.”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16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800" y="5140166"/>
            <a:ext cx="11353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3600"/>
              </a:spcAft>
            </a:pPr>
            <a:r>
              <a:rPr lang="en-US" sz="5400" i="1" dirty="0">
                <a:solidFill>
                  <a:srgbClr val="000090"/>
                </a:solidFill>
                <a:latin typeface="+mj-lt"/>
              </a:rPr>
              <a:t>You can lead a horse to water,</a:t>
            </a:r>
            <a:r>
              <a:rPr lang="en-US" sz="3200" i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80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6600" i="1" dirty="0">
                <a:solidFill>
                  <a:srgbClr val="000090"/>
                </a:solidFill>
                <a:latin typeface="+mj-lt"/>
              </a:rPr>
              <a:t> </a:t>
            </a:r>
            <a:endParaRPr lang="en-US" sz="6600" i="1" dirty="0">
              <a:solidFill>
                <a:srgbClr val="000090"/>
              </a:solidFill>
              <a:latin typeface="+mj-lt"/>
              <a:cs typeface="Calibri"/>
            </a:endParaRPr>
          </a:p>
          <a:p>
            <a:pPr algn="l">
              <a:spcAft>
                <a:spcPts val="0"/>
              </a:spcAft>
            </a:pPr>
            <a:r>
              <a:rPr lang="en-US" sz="5400" i="1" dirty="0">
                <a:solidFill>
                  <a:srgbClr val="000090"/>
                </a:solidFill>
                <a:latin typeface="Calibri"/>
                <a:cs typeface="Calibri"/>
              </a:rPr>
              <a:t>but you can’t make him drink.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1583" y="533400"/>
            <a:ext cx="42844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Prominence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5105400"/>
            <a:ext cx="533400" cy="53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400" y="2667000"/>
            <a:ext cx="1181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In each thought group, there’s usually one prominent word that’s stressed more than the rest.</a:t>
            </a:r>
          </a:p>
          <a:p>
            <a:pPr algn="l"/>
            <a:r>
              <a:rPr lang="en-US" sz="4400" dirty="0">
                <a:solidFill>
                  <a:srgbClr val="000090"/>
                </a:solidFill>
                <a:latin typeface="+mj-lt"/>
              </a:rPr>
              <a:t>Often it’s the last content word.</a:t>
            </a:r>
            <a:endParaRPr lang="en-US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0" y="6411992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/>
          </p:cNvSpPr>
          <p:nvPr/>
        </p:nvSpPr>
        <p:spPr bwMode="auto">
          <a:xfrm>
            <a:off x="711200" y="723903"/>
            <a:ext cx="11214100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4800" b="1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83004" y="3514048"/>
            <a:ext cx="18466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68400" y="2286000"/>
            <a:ext cx="92964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lnSpc>
                <a:spcPct val="200000"/>
              </a:lnSpc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You can lead a horse to water.</a:t>
            </a:r>
          </a:p>
          <a:p>
            <a:pPr marL="571500" indent="-571500" algn="l">
              <a:lnSpc>
                <a:spcPct val="200000"/>
              </a:lnSpc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You can lead a horse to water.</a:t>
            </a:r>
          </a:p>
          <a:p>
            <a:pPr marL="571500" indent="-571500" algn="l">
              <a:lnSpc>
                <a:spcPct val="200000"/>
              </a:lnSpc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You can lead a horse to water.</a:t>
            </a:r>
          </a:p>
          <a:p>
            <a:pPr marL="571500" indent="-571500" algn="l">
              <a:lnSpc>
                <a:spcPct val="200000"/>
              </a:lnSpc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You can lead a horse to water.</a:t>
            </a:r>
          </a:p>
          <a:p>
            <a:pPr marL="571500" indent="-571500" algn="l">
              <a:lnSpc>
                <a:spcPct val="200000"/>
              </a:lnSpc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i="1" dirty="0">
                <a:solidFill>
                  <a:srgbClr val="000090"/>
                </a:solidFill>
                <a:latin typeface="+mj-lt"/>
                <a:cs typeface="American Typewriter"/>
              </a:rPr>
              <a:t>You can lead a horse to water.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1583" y="533400"/>
            <a:ext cx="103804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Prominence can change meaning.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2492773"/>
            <a:ext cx="533400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3787906"/>
            <a:ext cx="5334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5192732"/>
            <a:ext cx="533400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6488132"/>
            <a:ext cx="533400" cy="53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37" y="7859732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41583" y="533400"/>
            <a:ext cx="106852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Mark prominence with movement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6160057"/>
            <a:ext cx="6324244" cy="3212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7400" y="2438400"/>
            <a:ext cx="8991600" cy="360919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lvl="0" indent="-571500" algn="l">
              <a:spcAft>
                <a:spcPts val="30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Punch the air, tap, or stomp</a:t>
            </a:r>
          </a:p>
          <a:p>
            <a:pPr marL="571500" lvl="0" indent="-571500" algn="l">
              <a:spcAft>
                <a:spcPts val="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Stretch your hands apart or </a:t>
            </a:r>
          </a:p>
          <a:p>
            <a:pPr marL="576263" lvl="0" algn="l">
              <a:spcAft>
                <a:spcPts val="3000"/>
              </a:spcAft>
              <a:buClr>
                <a:schemeClr val="accent2"/>
              </a:buClr>
              <a:buSzPct val="50000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stretch a rubber band</a:t>
            </a:r>
          </a:p>
          <a:p>
            <a:pPr marL="571500" lvl="0" indent="-571500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Nod your head or bend your knees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978901" y="1866899"/>
            <a:ext cx="1828798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3771" flipH="1">
            <a:off x="9946550" y="4318236"/>
            <a:ext cx="2018876" cy="49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9400" y="4682966"/>
            <a:ext cx="11353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3600"/>
              </a:spcAft>
            </a:pPr>
            <a:r>
              <a:rPr lang="en-US" sz="5400" i="1" dirty="0">
                <a:solidFill>
                  <a:srgbClr val="000090"/>
                </a:solidFill>
                <a:latin typeface="+mj-lt"/>
              </a:rPr>
              <a:t>You can lead a horse to water,</a:t>
            </a:r>
            <a:r>
              <a:rPr lang="en-US" sz="3200" i="1" dirty="0">
                <a:solidFill>
                  <a:srgbClr val="000090"/>
                </a:solidFill>
                <a:latin typeface="+mj-lt"/>
              </a:rPr>
              <a:t> </a:t>
            </a:r>
            <a:r>
              <a:rPr lang="en-US" sz="8000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6600" i="1" dirty="0">
                <a:solidFill>
                  <a:srgbClr val="000090"/>
                </a:solidFill>
                <a:latin typeface="+mj-lt"/>
              </a:rPr>
              <a:t> </a:t>
            </a:r>
            <a:endParaRPr lang="en-US" sz="6600" i="1" dirty="0">
              <a:solidFill>
                <a:srgbClr val="000090"/>
              </a:solidFill>
              <a:latin typeface="+mj-lt"/>
              <a:cs typeface="Calibri"/>
            </a:endParaRPr>
          </a:p>
          <a:p>
            <a:pPr algn="l">
              <a:spcAft>
                <a:spcPts val="0"/>
              </a:spcAft>
            </a:pPr>
            <a:r>
              <a:rPr lang="en-US" sz="5400" i="1" dirty="0">
                <a:solidFill>
                  <a:srgbClr val="000090"/>
                </a:solidFill>
                <a:latin typeface="Calibri"/>
                <a:cs typeface="Calibri"/>
              </a:rPr>
              <a:t>but you can’t make him drink.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1583" y="533400"/>
            <a:ext cx="39034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Intonation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200" y="4713208"/>
            <a:ext cx="533400" cy="53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400" y="2667000"/>
            <a:ext cx="1181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000090"/>
                </a:solidFill>
                <a:latin typeface="+mj-lt"/>
              </a:rPr>
              <a:t>Intonation is the up-and-down melody of your voice as you speak.</a:t>
            </a:r>
            <a:endParaRPr lang="en-US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6019800"/>
            <a:ext cx="5334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37" y="4472852"/>
            <a:ext cx="8991600" cy="781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400" y="5838102"/>
            <a:ext cx="9144000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41583" y="533400"/>
            <a:ext cx="87802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Ways to practice intonation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2600" y="2438400"/>
            <a:ext cx="11811000" cy="628684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lvl="0" indent="-571500" algn="l">
              <a:spcAft>
                <a:spcPts val="4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Make a pipe-cleaner model </a:t>
            </a:r>
          </a:p>
          <a:p>
            <a:pPr marL="571500" lvl="0" indent="-571500" algn="l">
              <a:spcAft>
                <a:spcPts val="4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 Make a human intonation model</a:t>
            </a:r>
          </a:p>
          <a:p>
            <a:pPr marL="571500" lvl="0" indent="-571500" algn="l">
              <a:spcAft>
                <a:spcPts val="4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Conduct an intonation orchestra</a:t>
            </a:r>
          </a:p>
          <a:p>
            <a:pPr marL="571500" lvl="0" indent="-571500" algn="l">
              <a:spcAft>
                <a:spcPts val="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Imitate intonation with a kazoo,</a:t>
            </a:r>
          </a:p>
          <a:p>
            <a:pPr lvl="0" algn="l">
              <a:spcAft>
                <a:spcPts val="4200"/>
              </a:spcAft>
              <a:buClr>
                <a:schemeClr val="accent2"/>
              </a:buClr>
              <a:buSzPct val="50000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    or just hum</a:t>
            </a:r>
          </a:p>
          <a:p>
            <a:pPr lvl="0" algn="l">
              <a:buClr>
                <a:schemeClr val="accent2"/>
              </a:buClr>
              <a:buSzPct val="50000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62" y="2489387"/>
            <a:ext cx="4454693" cy="100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88" y="4044955"/>
            <a:ext cx="2819400" cy="172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7208844"/>
            <a:ext cx="2329991" cy="18520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556305" y="5984631"/>
            <a:ext cx="2998117" cy="3733800"/>
            <a:chOff x="7980375" y="4398741"/>
            <a:chExt cx="4019188" cy="4364259"/>
          </a:xfrm>
        </p:grpSpPr>
        <p:pic>
          <p:nvPicPr>
            <p:cNvPr id="8" name="Picture 7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17981">
              <a:off x="7980375" y="4398741"/>
              <a:ext cx="4019188" cy="4172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9718308" y="8055114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0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9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/>
          </p:cNvSpPr>
          <p:nvPr/>
        </p:nvSpPr>
        <p:spPr bwMode="auto">
          <a:xfrm>
            <a:off x="863600" y="533400"/>
            <a:ext cx="11214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endParaRPr lang="en-US" sz="5000" b="1" dirty="0">
              <a:solidFill>
                <a:srgbClr val="00009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800" y="3581400"/>
            <a:ext cx="7086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spcAft>
                <a:spcPts val="30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Provide information</a:t>
            </a:r>
          </a:p>
          <a:p>
            <a:pPr marL="571500" lvl="0" indent="-571500" algn="l">
              <a:spcAft>
                <a:spcPts val="30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Provide practice</a:t>
            </a:r>
          </a:p>
          <a:p>
            <a:pPr marL="571500" lvl="0" indent="-571500" algn="l">
              <a:spcAft>
                <a:spcPts val="30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Provide feedback</a:t>
            </a:r>
          </a:p>
          <a:p>
            <a:pPr marL="571500" lvl="0" indent="-571500" algn="l">
              <a:spcAft>
                <a:spcPts val="30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endParaRPr lang="en-US" sz="4400" dirty="0">
              <a:solidFill>
                <a:srgbClr val="000090"/>
              </a:solidFill>
              <a:latin typeface="Calibri"/>
              <a:cs typeface="Calibri"/>
            </a:endParaRPr>
          </a:p>
          <a:p>
            <a:pPr lvl="0" algn="l">
              <a:spcAft>
                <a:spcPts val="3000"/>
              </a:spcAft>
              <a:buClr>
                <a:schemeClr val="accent2"/>
              </a:buClr>
              <a:buSzPct val="50000"/>
            </a:pPr>
            <a:r>
              <a:rPr lang="en-US" sz="4400" dirty="0">
                <a:solidFill>
                  <a:srgbClr val="000090"/>
                </a:solidFill>
                <a:latin typeface="Calibri"/>
                <a:cs typeface="Calibri"/>
              </a:rPr>
              <a:t>It’s a continuous process.</a:t>
            </a:r>
            <a:endParaRPr lang="is-IS" sz="44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4182" y="531966"/>
            <a:ext cx="11752017" cy="25922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How can we help learners reach their pronunciation goals?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16600" y="3574500"/>
            <a:ext cx="6328760" cy="6179100"/>
            <a:chOff x="5576856" y="3417406"/>
            <a:chExt cx="6328760" cy="6179100"/>
          </a:xfrm>
        </p:grpSpPr>
        <p:sp>
          <p:nvSpPr>
            <p:cNvPr id="4" name="Donut 3"/>
            <p:cNvSpPr/>
            <p:nvPr/>
          </p:nvSpPr>
          <p:spPr>
            <a:xfrm>
              <a:off x="6883400" y="3810000"/>
              <a:ext cx="4876800" cy="4876800"/>
            </a:xfrm>
            <a:prstGeom prst="donut">
              <a:avLst>
                <a:gd name="adj" fmla="val 19708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20841031">
              <a:off x="9027504" y="3417406"/>
              <a:ext cx="2878112" cy="1806799"/>
              <a:chOff x="9474200" y="3733801"/>
              <a:chExt cx="2878112" cy="1806799"/>
            </a:xfrm>
          </p:grpSpPr>
          <p:sp>
            <p:nvSpPr>
              <p:cNvPr id="8" name="Rectangle 7"/>
              <p:cNvSpPr/>
              <p:nvPr/>
            </p:nvSpPr>
            <p:spPr>
              <a:xfrm rot="20038886">
                <a:off x="9997513" y="4723271"/>
                <a:ext cx="2354799" cy="817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6200000">
                <a:off x="9474200" y="3733801"/>
                <a:ext cx="1750646" cy="1750646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6172947">
              <a:off x="9047513" y="7254050"/>
              <a:ext cx="2878112" cy="1806799"/>
              <a:chOff x="9474200" y="3733801"/>
              <a:chExt cx="2878112" cy="1806799"/>
            </a:xfrm>
          </p:grpSpPr>
          <p:sp>
            <p:nvSpPr>
              <p:cNvPr id="12" name="Rectangle 11"/>
              <p:cNvSpPr/>
              <p:nvPr/>
            </p:nvSpPr>
            <p:spPr>
              <a:xfrm rot="20038886">
                <a:off x="9997513" y="4723271"/>
                <a:ext cx="2354799" cy="817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Triangle 12"/>
              <p:cNvSpPr/>
              <p:nvPr/>
            </p:nvSpPr>
            <p:spPr>
              <a:xfrm rot="16200000">
                <a:off x="9474200" y="3733801"/>
                <a:ext cx="1750646" cy="1750646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3498684">
              <a:off x="5576856" y="5455512"/>
              <a:ext cx="2878112" cy="1806799"/>
              <a:chOff x="9474200" y="3733801"/>
              <a:chExt cx="2878112" cy="1806799"/>
            </a:xfrm>
          </p:grpSpPr>
          <p:sp>
            <p:nvSpPr>
              <p:cNvPr id="15" name="Rectangle 14"/>
              <p:cNvSpPr/>
              <p:nvPr/>
            </p:nvSpPr>
            <p:spPr>
              <a:xfrm rot="20038886">
                <a:off x="9997513" y="4723271"/>
                <a:ext cx="2354799" cy="817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Triangle 15"/>
              <p:cNvSpPr/>
              <p:nvPr/>
            </p:nvSpPr>
            <p:spPr>
              <a:xfrm rot="16200000">
                <a:off x="9474200" y="3733801"/>
                <a:ext cx="1750646" cy="1750646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00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1583" y="533400"/>
            <a:ext cx="6110365" cy="1587548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Connected Speech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9800" y="2336032"/>
            <a:ext cx="1165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000090"/>
                </a:solidFill>
                <a:latin typeface="+mj-lt"/>
              </a:rPr>
              <a:t>We don’t speak in strings of separate words:</a:t>
            </a:r>
          </a:p>
          <a:p>
            <a:pPr algn="l"/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algn="l"/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algn="l"/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algn="l"/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algn="l"/>
            <a:r>
              <a:rPr lang="en-US" sz="4400" dirty="0">
                <a:solidFill>
                  <a:srgbClr val="000090"/>
                </a:solidFill>
                <a:latin typeface="+mj-lt"/>
              </a:rPr>
              <a:t>Spoken words are like magnets, all stuck together:</a:t>
            </a:r>
            <a:endParaRPr lang="en-US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6988" y="3505200"/>
            <a:ext cx="10158412" cy="1431988"/>
            <a:chOff x="842963" y="3771900"/>
            <a:chExt cx="10158412" cy="1431988"/>
          </a:xfrm>
        </p:grpSpPr>
        <p:sp>
          <p:nvSpPr>
            <p:cNvPr id="4" name="Freeform 3"/>
            <p:cNvSpPr/>
            <p:nvPr/>
          </p:nvSpPr>
          <p:spPr>
            <a:xfrm>
              <a:off x="842963" y="4100513"/>
              <a:ext cx="10158412" cy="971550"/>
            </a:xfrm>
            <a:custGeom>
              <a:avLst/>
              <a:gdLst>
                <a:gd name="connsiteX0" fmla="*/ 0 w 10158412"/>
                <a:gd name="connsiteY0" fmla="*/ 971550 h 971550"/>
                <a:gd name="connsiteX1" fmla="*/ 1928812 w 10158412"/>
                <a:gd name="connsiteY1" fmla="*/ 328612 h 971550"/>
                <a:gd name="connsiteX2" fmla="*/ 2857500 w 10158412"/>
                <a:gd name="connsiteY2" fmla="*/ 171450 h 971550"/>
                <a:gd name="connsiteX3" fmla="*/ 4157662 w 10158412"/>
                <a:gd name="connsiteY3" fmla="*/ 257175 h 971550"/>
                <a:gd name="connsiteX4" fmla="*/ 4986337 w 10158412"/>
                <a:gd name="connsiteY4" fmla="*/ 314325 h 971550"/>
                <a:gd name="connsiteX5" fmla="*/ 5786437 w 10158412"/>
                <a:gd name="connsiteY5" fmla="*/ 442912 h 971550"/>
                <a:gd name="connsiteX6" fmla="*/ 6486525 w 10158412"/>
                <a:gd name="connsiteY6" fmla="*/ 657225 h 971550"/>
                <a:gd name="connsiteX7" fmla="*/ 8015287 w 10158412"/>
                <a:gd name="connsiteY7" fmla="*/ 600075 h 971550"/>
                <a:gd name="connsiteX8" fmla="*/ 8915400 w 10158412"/>
                <a:gd name="connsiteY8" fmla="*/ 471487 h 971550"/>
                <a:gd name="connsiteX9" fmla="*/ 10158412 w 10158412"/>
                <a:gd name="connsiteY9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8412" h="971550">
                  <a:moveTo>
                    <a:pt x="0" y="971550"/>
                  </a:moveTo>
                  <a:cubicBezTo>
                    <a:pt x="726281" y="716756"/>
                    <a:pt x="1452562" y="461962"/>
                    <a:pt x="1928812" y="328612"/>
                  </a:cubicBezTo>
                  <a:cubicBezTo>
                    <a:pt x="2405062" y="195262"/>
                    <a:pt x="2486025" y="183356"/>
                    <a:pt x="2857500" y="171450"/>
                  </a:cubicBezTo>
                  <a:cubicBezTo>
                    <a:pt x="3228975" y="159544"/>
                    <a:pt x="4157662" y="257175"/>
                    <a:pt x="4157662" y="257175"/>
                  </a:cubicBezTo>
                  <a:cubicBezTo>
                    <a:pt x="4512468" y="280987"/>
                    <a:pt x="4714874" y="283369"/>
                    <a:pt x="4986337" y="314325"/>
                  </a:cubicBezTo>
                  <a:cubicBezTo>
                    <a:pt x="5257800" y="345281"/>
                    <a:pt x="5536406" y="385762"/>
                    <a:pt x="5786437" y="442912"/>
                  </a:cubicBezTo>
                  <a:cubicBezTo>
                    <a:pt x="6036468" y="500062"/>
                    <a:pt x="6115050" y="631031"/>
                    <a:pt x="6486525" y="657225"/>
                  </a:cubicBezTo>
                  <a:cubicBezTo>
                    <a:pt x="6858000" y="683419"/>
                    <a:pt x="7610475" y="631031"/>
                    <a:pt x="8015287" y="600075"/>
                  </a:cubicBezTo>
                  <a:cubicBezTo>
                    <a:pt x="8420100" y="569119"/>
                    <a:pt x="8558213" y="571499"/>
                    <a:pt x="8915400" y="471487"/>
                  </a:cubicBezTo>
                  <a:cubicBezTo>
                    <a:pt x="9272587" y="371475"/>
                    <a:pt x="9715499" y="185737"/>
                    <a:pt x="10158412" y="0"/>
                  </a:cubicBezTo>
                </a:path>
              </a:pathLst>
            </a:custGeom>
            <a:noFill/>
            <a:ln w="12700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 rot="20729247">
              <a:off x="1677288" y="4114799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21034325">
              <a:off x="2422786" y="3918224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691217" y="4208524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20622786">
              <a:off x="3174300" y="3771900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11230" y="3771900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88116" y="3849694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422040">
              <a:off x="5454050" y="3868597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734590">
              <a:off x="6218636" y="4031291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944570" y="4213288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407400" y="4191000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1230800">
              <a:off x="9139671" y="4092742"/>
              <a:ext cx="685800" cy="990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23910" y="6705600"/>
            <a:ext cx="8388490" cy="1752600"/>
            <a:chOff x="1473200" y="6858000"/>
            <a:chExt cx="8388490" cy="1752600"/>
          </a:xfrm>
        </p:grpSpPr>
        <p:sp>
          <p:nvSpPr>
            <p:cNvPr id="6" name="Rounded Rectangle 5"/>
            <p:cNvSpPr/>
            <p:nvPr/>
          </p:nvSpPr>
          <p:spPr>
            <a:xfrm>
              <a:off x="1473200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235849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98498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761147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523796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286445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049094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811743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574392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337041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099690" y="6858000"/>
              <a:ext cx="762000" cy="17526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59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82600" y="2660819"/>
            <a:ext cx="7924800" cy="467102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lvl="0" indent="-571500" algn="l">
              <a:spcAft>
                <a:spcPts val="4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Connect magnets or blocks with Velcro on the end</a:t>
            </a:r>
          </a:p>
          <a:p>
            <a:pPr marL="571500" indent="-571500" algn="l">
              <a:spcAft>
                <a:spcPts val="4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Grasp hands together</a:t>
            </a:r>
          </a:p>
          <a:p>
            <a:pPr marL="571500" lvl="0" indent="-571500" algn="l">
              <a:spcAft>
                <a:spcPts val="4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Use dictations to practice interpreting connected speech</a:t>
            </a:r>
            <a:endParaRPr lang="en-US" sz="40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583" y="533399"/>
            <a:ext cx="11652637" cy="1670219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Raise awareness of connected speech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00" y="4267200"/>
            <a:ext cx="2616858" cy="1507809"/>
          </a:xfrm>
          <a:prstGeom prst="rect">
            <a:avLst/>
          </a:prstGeom>
        </p:spPr>
      </p:pic>
      <p:pic>
        <p:nvPicPr>
          <p:cNvPr id="6" name="Picture 5" descr="magnets for linkin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3" r="1579"/>
          <a:stretch/>
        </p:blipFill>
        <p:spPr>
          <a:xfrm>
            <a:off x="7955671" y="2871334"/>
            <a:ext cx="4238549" cy="93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82600" y="2660819"/>
            <a:ext cx="11506200" cy="430168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914400" lvl="0" indent="-688975" algn="l">
              <a:spcAft>
                <a:spcPts val="48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4400" i="1" dirty="0">
                <a:solidFill>
                  <a:srgbClr val="000090"/>
                </a:solidFill>
                <a:latin typeface="+mj-lt"/>
              </a:rPr>
              <a:t>Where do you want to have lunch?</a:t>
            </a:r>
          </a:p>
          <a:p>
            <a:pPr marL="914400" lvl="0" indent="-688975" algn="l">
              <a:spcAft>
                <a:spcPts val="48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4400" i="1" dirty="0">
                <a:solidFill>
                  <a:srgbClr val="000090"/>
                </a:solidFill>
                <a:latin typeface="+mj-lt"/>
              </a:rPr>
              <a:t>Would you like soup or salad with that?</a:t>
            </a:r>
          </a:p>
          <a:p>
            <a:pPr marL="1082675" lvl="2" indent="-506413" algn="l">
              <a:spcAft>
                <a:spcPts val="1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What words were hard for you to hear?</a:t>
            </a:r>
          </a:p>
          <a:p>
            <a:pPr marL="1082675" lvl="2" indent="-506413" algn="l">
              <a:spcAft>
                <a:spcPts val="3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Why do you think they were hard to hear?</a:t>
            </a:r>
            <a:endParaRPr lang="en-US" sz="40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583" y="533399"/>
            <a:ext cx="12056817" cy="1600201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Dictations to practice connected speech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73200" y="3429000"/>
            <a:ext cx="9067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3200" y="4724400"/>
            <a:ext cx="9067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73200" y="2819400"/>
            <a:ext cx="8229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2188" y="4114800"/>
            <a:ext cx="905881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82600" y="2660819"/>
            <a:ext cx="11506200" cy="430168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914400" lvl="0" indent="-688975" algn="l">
              <a:spcAft>
                <a:spcPts val="48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4400" i="1" dirty="0">
                <a:solidFill>
                  <a:srgbClr val="000090"/>
                </a:solidFill>
                <a:latin typeface="+mj-lt"/>
              </a:rPr>
              <a:t>Where do you want to have lunch?</a:t>
            </a:r>
          </a:p>
          <a:p>
            <a:pPr marL="914400" lvl="0" indent="-688975" algn="l">
              <a:spcAft>
                <a:spcPts val="480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4400" i="1" dirty="0">
                <a:solidFill>
                  <a:srgbClr val="000090"/>
                </a:solidFill>
                <a:latin typeface="+mj-lt"/>
              </a:rPr>
              <a:t>Would you like soup or salad with that?</a:t>
            </a:r>
          </a:p>
          <a:p>
            <a:pPr marL="1082675" lvl="2" indent="-506413" algn="l">
              <a:spcAft>
                <a:spcPts val="1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What words were hard for you to hear?</a:t>
            </a:r>
          </a:p>
          <a:p>
            <a:pPr marL="1082675" lvl="2" indent="-506413" algn="l">
              <a:spcAft>
                <a:spcPts val="3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Why do you think they were hard to hear?</a:t>
            </a:r>
            <a:endParaRPr lang="en-US" sz="4000" dirty="0">
              <a:solidFill>
                <a:srgbClr val="000090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73200" y="3429000"/>
            <a:ext cx="9067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3200" y="4724400"/>
            <a:ext cx="9067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41583" y="533399"/>
            <a:ext cx="12056817" cy="1600201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Dictations to practice connected speech</a:t>
            </a:r>
          </a:p>
        </p:txBody>
      </p:sp>
    </p:spTree>
    <p:extLst>
      <p:ext uri="{BB962C8B-B14F-4D97-AF65-F5344CB8AC3E}">
        <p14:creationId xmlns:p14="http://schemas.microsoft.com/office/powerpoint/2010/main" val="435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41583" y="2667000"/>
            <a:ext cx="11658600" cy="468640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lvl="0" indent="-571500" algn="l">
              <a:spcAft>
                <a:spcPts val="4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Shadowing </a:t>
            </a:r>
          </a:p>
          <a:p>
            <a:pPr marL="571500" lvl="0" indent="-571500" algn="l">
              <a:spcAft>
                <a:spcPts val="4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Drama and role plays</a:t>
            </a:r>
          </a:p>
          <a:p>
            <a:pPr marL="571500" lvl="0" indent="-571500" algn="l">
              <a:spcAft>
                <a:spcPts val="4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Storytelling and creative projects</a:t>
            </a:r>
          </a:p>
          <a:p>
            <a:pPr marL="571500" lvl="0" indent="-571500" algn="l">
              <a:spcAft>
                <a:spcPts val="4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endParaRPr lang="en-US" sz="44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583" y="533400"/>
            <a:ext cx="11658600" cy="1600200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>
                <a:solidFill>
                  <a:srgbClr val="000090"/>
                </a:solidFill>
              </a:rPr>
              <a:t>Meaningful, communicative </a:t>
            </a:r>
            <a:r>
              <a:rPr lang="en-US" sz="5400" b="1" dirty="0">
                <a:solidFill>
                  <a:srgbClr val="000090"/>
                </a:solidFill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0371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41582" y="2362200"/>
            <a:ext cx="11980617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lvl="0" indent="-571500" algn="l">
              <a:spcAft>
                <a:spcPts val="4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Adobe Spark   </a:t>
            </a:r>
            <a:r>
              <a:rPr lang="en-US" sz="4000" u="sng" dirty="0">
                <a:latin typeface="+mj-lt"/>
                <a:hlinkClick r:id="rId3"/>
              </a:rPr>
              <a:t>https://spark.adobe.com/</a:t>
            </a:r>
            <a:r>
              <a:rPr lang="en-US" sz="4000" dirty="0">
                <a:latin typeface="+mj-lt"/>
              </a:rPr>
              <a:t>  or as an app</a:t>
            </a:r>
            <a:endParaRPr lang="en-US" sz="40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583" y="533400"/>
            <a:ext cx="11658600" cy="1600200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Creative pronunciation projects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345690"/>
            <a:ext cx="10896600" cy="6001871"/>
          </a:xfrm>
          <a:prstGeom prst="rect">
            <a:avLst/>
          </a:prstGeom>
          <a:ln w="38100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5541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41583" y="2362200"/>
            <a:ext cx="11658600" cy="74686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lvl="0" indent="-571500" algn="l">
              <a:spcAft>
                <a:spcPts val="4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 err="1">
                <a:latin typeface="+mj-lt"/>
              </a:rPr>
              <a:t>Voki</a:t>
            </a:r>
            <a:r>
              <a:rPr lang="en-US" sz="4000" dirty="0">
                <a:latin typeface="+mj-lt"/>
              </a:rPr>
              <a:t>    </a:t>
            </a:r>
            <a:r>
              <a:rPr lang="en-US" sz="4000" u="sng" dirty="0">
                <a:latin typeface="+mj-lt"/>
                <a:hlinkClick r:id="rId3"/>
              </a:rPr>
              <a:t>http://www.voki.com</a:t>
            </a:r>
            <a:r>
              <a:rPr lang="en-US" sz="4000" dirty="0">
                <a:latin typeface="+mj-lt"/>
                <a:hlinkClick r:id="rId3"/>
              </a:rPr>
              <a:t>/</a:t>
            </a:r>
            <a:r>
              <a:rPr lang="en-US" sz="4000" dirty="0">
                <a:latin typeface="+mj-lt"/>
              </a:rPr>
              <a:t>  or as an app  </a:t>
            </a:r>
            <a:endParaRPr lang="en-US" sz="40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583" y="533400"/>
            <a:ext cx="11658600" cy="1600200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Creative pronunciation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3349701"/>
            <a:ext cx="9601200" cy="6179496"/>
          </a:xfrm>
          <a:prstGeom prst="rect">
            <a:avLst/>
          </a:prstGeom>
          <a:ln w="38100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8249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3600" y="1143000"/>
            <a:ext cx="11218617" cy="7620000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/>
            <a:r>
              <a:rPr lang="en-US" sz="5400" b="1" dirty="0">
                <a:solidFill>
                  <a:srgbClr val="000090"/>
                </a:solidFill>
              </a:rPr>
              <a:t>Questions?</a:t>
            </a:r>
          </a:p>
          <a:p>
            <a:pPr marL="169863"/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3599" y="2438400"/>
            <a:ext cx="114225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</a:rPr>
              <a:t>Thank you for listening. Let me know if you have any questions or comments:</a:t>
            </a:r>
          </a:p>
          <a:p>
            <a:pPr algn="l"/>
            <a:endParaRPr lang="en-US" sz="4000" dirty="0">
              <a:solidFill>
                <a:srgbClr val="000090"/>
              </a:solidFill>
              <a:latin typeface="+mj-lt"/>
              <a:ea typeface="ＭＳ Ｐゴシック" charset="0"/>
              <a:cs typeface="Gill Sans" charset="0"/>
            </a:endParaRPr>
          </a:p>
          <a:p>
            <a:pPr marL="1560513" lvl="5"/>
            <a:r>
              <a:rPr lang="en-US" sz="4000" dirty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</a:rPr>
              <a:t>Marla Yoshida</a:t>
            </a:r>
          </a:p>
          <a:p>
            <a:pPr marL="1560513" lvl="5"/>
            <a:r>
              <a:rPr lang="en-US" sz="4000" dirty="0" err="1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</a:rPr>
              <a:t>yoshidam@uci.edu</a:t>
            </a:r>
            <a:r>
              <a:rPr lang="en-US" sz="4000" dirty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</a:rPr>
              <a:t> </a:t>
            </a:r>
          </a:p>
          <a:p>
            <a:pPr marL="1560513" lvl="5"/>
            <a:r>
              <a:rPr lang="en-US" sz="4000" dirty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  <a:hlinkClick r:id="rId3"/>
              </a:rPr>
              <a:t>http://teachingpronunciation.weebly.com</a:t>
            </a:r>
            <a:r>
              <a:rPr lang="en-US" sz="4000" dirty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</a:rPr>
              <a:t> </a:t>
            </a:r>
          </a:p>
          <a:p>
            <a:pPr marL="1560513" lvl="5"/>
            <a:endParaRPr lang="en-US" sz="4000" dirty="0">
              <a:solidFill>
                <a:srgbClr val="000090"/>
              </a:solidFill>
              <a:latin typeface="+mj-lt"/>
              <a:ea typeface="ＭＳ Ｐゴシック" charset="0"/>
              <a:cs typeface="Gill Sans" charset="0"/>
            </a:endParaRPr>
          </a:p>
          <a:p>
            <a:pPr marL="1560513" lvl="5"/>
            <a:r>
              <a:rPr lang="en-US" sz="4000" dirty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</a:rPr>
              <a:t>Beyond Repeat After Me: Teaching Pronunciation to English Learners</a:t>
            </a:r>
          </a:p>
          <a:p>
            <a:pPr marL="1560513" lvl="5"/>
            <a:r>
              <a:rPr lang="en-US" sz="4000" dirty="0">
                <a:solidFill>
                  <a:srgbClr val="000090"/>
                </a:solidFill>
                <a:latin typeface="+mj-lt"/>
                <a:ea typeface="ＭＳ Ｐゴシック" charset="0"/>
                <a:cs typeface="Gill Sans" charset="0"/>
              </a:rPr>
              <a:t>TESOL Press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11752017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/>
            <a:r>
              <a:rPr lang="en-US" sz="5400" b="1" dirty="0">
                <a:solidFill>
                  <a:srgbClr val="000090"/>
                </a:solidFill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315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ScreenSnapz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533400"/>
            <a:ext cx="6248400" cy="665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590800"/>
            <a:ext cx="10591800" cy="60198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</a:rPr>
              <a:t>“Repeat after me” is useful, </a:t>
            </a:r>
          </a:p>
          <a:p>
            <a:pPr marL="0" indent="0" algn="l">
              <a:spcBef>
                <a:spcPts val="0"/>
              </a:spcBef>
              <a:buClr>
                <a:schemeClr val="accent2"/>
              </a:buClr>
              <a:buSzPct val="50000"/>
              <a:buNone/>
            </a:pPr>
            <a:r>
              <a:rPr lang="en-US" sz="4400" dirty="0">
                <a:solidFill>
                  <a:srgbClr val="000090"/>
                </a:solidFill>
              </a:rPr>
              <a:t>     but it’s not enough for successful </a:t>
            </a:r>
          </a:p>
          <a:p>
            <a:pPr marL="0" indent="0" algn="l">
              <a:spcBef>
                <a:spcPts val="0"/>
              </a:spcBef>
              <a:spcAft>
                <a:spcPts val="3600"/>
              </a:spcAft>
              <a:buClr>
                <a:schemeClr val="accent2"/>
              </a:buClr>
              <a:buSzPct val="50000"/>
              <a:buNone/>
            </a:pPr>
            <a:r>
              <a:rPr lang="en-US" sz="4400" dirty="0">
                <a:solidFill>
                  <a:srgbClr val="000090"/>
                </a:solidFill>
              </a:rPr>
              <a:t>     pronunciation learning. </a:t>
            </a:r>
          </a:p>
          <a:p>
            <a:pPr lvl="0">
              <a:spcBef>
                <a:spcPts val="0"/>
              </a:spcBef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</a:rPr>
              <a:t>Do more than simply teach rules </a:t>
            </a:r>
          </a:p>
          <a:p>
            <a:pPr marL="0" lvl="0" indent="0">
              <a:spcBef>
                <a:spcPts val="0"/>
              </a:spcBef>
              <a:spcAft>
                <a:spcPts val="3600"/>
              </a:spcAft>
              <a:buClr>
                <a:schemeClr val="accent2"/>
              </a:buClr>
              <a:buSzPct val="50000"/>
              <a:buNone/>
            </a:pPr>
            <a:r>
              <a:rPr lang="en-US" sz="4400" dirty="0">
                <a:solidFill>
                  <a:srgbClr val="000090"/>
                </a:solidFill>
              </a:rPr>
              <a:t>    and use mechanical drills. </a:t>
            </a:r>
          </a:p>
          <a:p>
            <a:pPr>
              <a:spcBef>
                <a:spcPts val="0"/>
              </a:spcBef>
              <a:spcAft>
                <a:spcPts val="3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</a:rPr>
              <a:t>Use a variety of techniques—sound, sight, movement, and meaningful activities.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25392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>
                <a:solidFill>
                  <a:srgbClr val="000090"/>
                </a:solidFill>
              </a:rPr>
              <a:t>How?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219" y="2095153"/>
            <a:ext cx="11392981" cy="810272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lvl="0" indent="-571500" algn="l">
              <a:buFont typeface="Arial"/>
              <a:buChar char="•"/>
            </a:pPr>
            <a:endParaRPr lang="en-US" sz="4000" dirty="0">
              <a:latin typeface="+mj-lt"/>
            </a:endParaRPr>
          </a:p>
          <a:p>
            <a:pPr marL="571500" lvl="0" indent="-571500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Individual sounds (consonants and vowels)</a:t>
            </a:r>
          </a:p>
          <a:p>
            <a:pPr lvl="0" algn="l">
              <a:buClr>
                <a:schemeClr val="accent2"/>
              </a:buClr>
              <a:buSzPct val="50000"/>
            </a:pPr>
            <a:endParaRPr lang="en-US" sz="4400" dirty="0">
              <a:solidFill>
                <a:srgbClr val="000090"/>
              </a:solidFill>
              <a:latin typeface="+mj-lt"/>
            </a:endParaRPr>
          </a:p>
          <a:p>
            <a:pPr marL="571500" lvl="0" indent="-571500" algn="l">
              <a:spcAft>
                <a:spcPts val="12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The musical aspects of pronunciation, such as</a:t>
            </a:r>
          </a:p>
          <a:p>
            <a:pPr marL="1598613" lvl="1" indent="-571500" algn="l">
              <a:spcAft>
                <a:spcPts val="120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Syllables and word stress</a:t>
            </a:r>
          </a:p>
          <a:p>
            <a:pPr marL="1598613" lvl="1" indent="-571500" algn="l">
              <a:spcAft>
                <a:spcPts val="120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Thought groups and pauses</a:t>
            </a:r>
          </a:p>
          <a:p>
            <a:pPr marL="1598613" lvl="1" indent="-571500" algn="l">
              <a:spcAft>
                <a:spcPts val="120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Prominence and intonation</a:t>
            </a:r>
          </a:p>
          <a:p>
            <a:pPr marL="1598613" lvl="1" indent="-571500" algn="l">
              <a:spcAft>
                <a:spcPts val="120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4400" dirty="0">
                <a:solidFill>
                  <a:srgbClr val="000090"/>
                </a:solidFill>
                <a:latin typeface="+mj-lt"/>
              </a:rPr>
              <a:t>Connected speech</a:t>
            </a:r>
          </a:p>
          <a:p>
            <a:pPr marL="1028629" lvl="1" indent="-571500" algn="l">
              <a:buClr>
                <a:schemeClr val="accent2"/>
              </a:buClr>
              <a:buSzPct val="50000"/>
              <a:buFont typeface="Wingdings" charset="2"/>
              <a:buChar char="u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marL="1028629" lvl="1" indent="-571500" algn="l">
              <a:buClr>
                <a:schemeClr val="accent2"/>
              </a:buClr>
              <a:buSzPct val="50000"/>
              <a:buFont typeface="Wingdings" charset="2"/>
              <a:buChar char="u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marL="571500" lvl="0" indent="-571500" algn="l">
              <a:buFont typeface="Arial"/>
              <a:buChar char="•"/>
            </a:pPr>
            <a:endParaRPr lang="en-US" sz="4000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106164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Pronunciation </a:t>
            </a:r>
            <a:r>
              <a:rPr lang="en-US" sz="5400" b="1">
                <a:solidFill>
                  <a:srgbClr val="000090"/>
                </a:solidFill>
              </a:rPr>
              <a:t>teaching includes</a:t>
            </a:r>
            <a:r>
              <a:rPr lang="is-IS" sz="5400" b="1" dirty="0">
                <a:solidFill>
                  <a:srgbClr val="000090"/>
                </a:solidFill>
              </a:rPr>
              <a:t>…</a:t>
            </a:r>
            <a:endParaRPr lang="en-US" sz="5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400" y="2507675"/>
            <a:ext cx="11164381" cy="510190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indent="-571500" algn="l">
              <a:spcAft>
                <a:spcPts val="18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When explaining about pronunciation:</a:t>
            </a:r>
          </a:p>
          <a:p>
            <a:pPr lvl="1" algn="l">
              <a:spcAft>
                <a:spcPts val="3600"/>
              </a:spcAft>
              <a:buClr>
                <a:schemeClr val="accent2"/>
              </a:buClr>
              <a:buSzPct val="50000"/>
            </a:pPr>
            <a:r>
              <a:rPr lang="en-US" sz="4000" b="1" dirty="0">
                <a:solidFill>
                  <a:srgbClr val="000090"/>
                </a:solidFill>
                <a:latin typeface="+mj-lt"/>
              </a:rPr>
              <a:t>		 </a:t>
            </a:r>
            <a:r>
              <a:rPr lang="en-US" sz="4800" b="1" dirty="0">
                <a:solidFill>
                  <a:srgbClr val="000090"/>
                </a:solidFill>
                <a:latin typeface="+mj-lt"/>
              </a:rPr>
              <a:t>K.I.S.S. </a:t>
            </a:r>
            <a:r>
              <a:rPr lang="en-US" sz="4000" dirty="0">
                <a:solidFill>
                  <a:srgbClr val="000090"/>
                </a:solidFill>
                <a:latin typeface="+mj-lt"/>
              </a:rPr>
              <a:t>= Keep it short and simple!</a:t>
            </a:r>
          </a:p>
          <a:p>
            <a:pPr marL="571500" lvl="0" indent="-571500" algn="l">
              <a:spcAft>
                <a:spcPts val="3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It’s not enough to just explain how to say a sound. We also need to show—in more than one way.</a:t>
            </a:r>
          </a:p>
          <a:p>
            <a:pPr marL="571500" indent="-571500" algn="l">
              <a:spcAft>
                <a:spcPts val="3600"/>
              </a:spcAft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Learning pronunciation takes time. Students need to practice a lot and create muscle memory. </a:t>
            </a:r>
            <a:endParaRPr lang="en-US" sz="4000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55872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Teaching sounds</a:t>
            </a:r>
          </a:p>
        </p:txBody>
      </p:sp>
    </p:spTree>
    <p:extLst>
      <p:ext uri="{BB962C8B-B14F-4D97-AF65-F5344CB8AC3E}">
        <p14:creationId xmlns:p14="http://schemas.microsoft.com/office/powerpoint/2010/main" val="40303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19" y="2499965"/>
            <a:ext cx="6135181" cy="6286847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marL="571500" indent="-571500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Demonstrations by the teacher</a:t>
            </a:r>
          </a:p>
          <a:p>
            <a:pPr algn="l">
              <a:buClr>
                <a:schemeClr val="accent2"/>
              </a:buClr>
              <a:buSzPct val="50000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algn="l">
              <a:buClr>
                <a:schemeClr val="accent2"/>
              </a:buClr>
              <a:buSzPct val="50000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algn="l">
              <a:buClr>
                <a:schemeClr val="accent2"/>
              </a:buClr>
              <a:buSzPct val="50000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marL="571500" lvl="0" indent="-571500" algn="l">
              <a:buClr>
                <a:schemeClr val="accent2"/>
              </a:buClr>
              <a:buSzPct val="50000"/>
              <a:buFont typeface="Wingdings" charset="2"/>
              <a:buChar char="u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marL="571500" lvl="0" indent="-571500" algn="l">
              <a:buClr>
                <a:schemeClr val="accent2"/>
              </a:buClr>
              <a:buSzPct val="50000"/>
              <a:buFont typeface="Wingdings" charset="2"/>
              <a:buChar char="u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marL="571500" lvl="0" indent="-571500" algn="l">
              <a:buClr>
                <a:schemeClr val="accent2"/>
              </a:buClr>
              <a:buSzPct val="50000"/>
              <a:buFont typeface="Wingdings" charset="2"/>
              <a:buChar char="u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Sagittal section diagrams (“Sammy diagrams”)</a:t>
            </a:r>
          </a:p>
          <a:p>
            <a:pPr lvl="0" algn="l">
              <a:buClr>
                <a:schemeClr val="accent2"/>
              </a:buClr>
              <a:buSzPct val="50000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2667000"/>
            <a:ext cx="4465741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4419600"/>
            <a:ext cx="2895600" cy="965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4182" y="531966"/>
            <a:ext cx="107688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Modeling pronunciation of sounds</a:t>
            </a:r>
          </a:p>
        </p:txBody>
      </p:sp>
    </p:spTree>
    <p:extLst>
      <p:ext uri="{BB962C8B-B14F-4D97-AF65-F5344CB8AC3E}">
        <p14:creationId xmlns:p14="http://schemas.microsoft.com/office/powerpoint/2010/main" val="32071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 The Phonet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2514600"/>
            <a:ext cx="4352702" cy="58036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292600" y="7875399"/>
            <a:ext cx="7239000" cy="111620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>
              <a:buClr>
                <a:schemeClr val="accent2"/>
              </a:buClr>
              <a:buSzPct val="50000"/>
            </a:pPr>
            <a:r>
              <a:rPr lang="en-US" sz="3600" dirty="0">
                <a:solidFill>
                  <a:srgbClr val="000090"/>
                </a:solidFill>
                <a:latin typeface="+mj-lt"/>
              </a:rPr>
              <a:t>The Phonetics</a:t>
            </a:r>
          </a:p>
          <a:p>
            <a:pPr algn="l">
              <a:buClr>
                <a:schemeClr val="accent2"/>
              </a:buClr>
              <a:buSzPct val="50000"/>
            </a:pPr>
            <a:r>
              <a:rPr lang="en-US" sz="2800" u="sng" dirty="0">
                <a:latin typeface="+mj-lt"/>
                <a:hlinkClick r:id="rId4"/>
              </a:rPr>
              <a:t>http://d3492jnbjg00z1.cloudfront.net/</a:t>
            </a:r>
            <a:endParaRPr lang="en-US" sz="24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10768818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Modeling pronunciation of sounds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9800" y="2514600"/>
            <a:ext cx="5715000" cy="3862217"/>
            <a:chOff x="330200" y="2993694"/>
            <a:chExt cx="7543800" cy="5083506"/>
          </a:xfrm>
        </p:grpSpPr>
        <p:sp>
          <p:nvSpPr>
            <p:cNvPr id="10" name="Rectangle 9"/>
            <p:cNvSpPr/>
            <p:nvPr/>
          </p:nvSpPr>
          <p:spPr>
            <a:xfrm>
              <a:off x="330200" y="2993694"/>
              <a:ext cx="7543800" cy="508350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1 Sounds of Speech-website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91"/>
            <a:stretch/>
          </p:blipFill>
          <p:spPr>
            <a:xfrm>
              <a:off x="406400" y="3178506"/>
              <a:ext cx="7391207" cy="4724400"/>
            </a:xfrm>
            <a:prstGeom prst="rect">
              <a:avLst/>
            </a:prstGeom>
            <a:ln w="38100"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863600" y="6400800"/>
            <a:ext cx="6553200" cy="271663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>
              <a:buClr>
                <a:schemeClr val="accent2"/>
              </a:buClr>
              <a:buSzPct val="50000"/>
            </a:pPr>
            <a:r>
              <a:rPr lang="en-US" sz="3600" dirty="0">
                <a:solidFill>
                  <a:srgbClr val="000090"/>
                </a:solidFill>
                <a:latin typeface="+mj-lt"/>
              </a:rPr>
              <a:t>Sounds of Speech (Univ. of Iowa)</a:t>
            </a:r>
          </a:p>
          <a:p>
            <a:pPr algn="l">
              <a:buClr>
                <a:schemeClr val="accent2"/>
              </a:buClr>
              <a:buSzPct val="50000"/>
            </a:pPr>
            <a:r>
              <a:rPr lang="en-US" sz="2800" dirty="0">
                <a:solidFill>
                  <a:srgbClr val="000090"/>
                </a:solidFill>
                <a:latin typeface="+mj-lt"/>
                <a:hlinkClick r:id="rId6"/>
              </a:rPr>
              <a:t>http://soundsofspeech.uiowa.edu</a:t>
            </a:r>
            <a:endParaRPr lang="en-US" sz="2800" dirty="0">
              <a:solidFill>
                <a:srgbClr val="000090"/>
              </a:solidFill>
              <a:latin typeface="+mj-lt"/>
            </a:endParaRPr>
          </a:p>
          <a:p>
            <a:pPr algn="l">
              <a:buClr>
                <a:schemeClr val="accent2"/>
              </a:buClr>
              <a:buSzPct val="50000"/>
            </a:pPr>
            <a:endParaRPr lang="en-US" sz="2400" b="1" dirty="0">
              <a:solidFill>
                <a:srgbClr val="000090"/>
              </a:solidFill>
              <a:latin typeface="+mj-lt"/>
            </a:endParaRPr>
          </a:p>
          <a:p>
            <a:pPr algn="l">
              <a:buClr>
                <a:schemeClr val="accent2"/>
              </a:buClr>
              <a:buSzPct val="50000"/>
            </a:pPr>
            <a:r>
              <a:rPr lang="en-US" sz="4000" b="1" dirty="0">
                <a:solidFill>
                  <a:srgbClr val="000090"/>
                </a:solidFill>
                <a:latin typeface="+mj-lt"/>
              </a:rPr>
              <a:t>Websites </a:t>
            </a:r>
          </a:p>
          <a:p>
            <a:pPr algn="l">
              <a:buClr>
                <a:schemeClr val="accent2"/>
              </a:buClr>
              <a:buSzPct val="50000"/>
            </a:pPr>
            <a:r>
              <a:rPr lang="en-US" sz="4000" b="1" dirty="0">
                <a:solidFill>
                  <a:srgbClr val="000090"/>
                </a:solidFill>
                <a:latin typeface="+mj-lt"/>
              </a:rPr>
              <a:t>and Apps</a:t>
            </a:r>
          </a:p>
        </p:txBody>
      </p:sp>
    </p:spTree>
    <p:extLst>
      <p:ext uri="{BB962C8B-B14F-4D97-AF65-F5344CB8AC3E}">
        <p14:creationId xmlns:p14="http://schemas.microsoft.com/office/powerpoint/2010/main" val="31192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419" y="2263924"/>
            <a:ext cx="11545381" cy="351685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lvl="0" algn="l">
              <a:buClr>
                <a:schemeClr val="accent2"/>
              </a:buClr>
              <a:buSzPct val="50000"/>
            </a:pPr>
            <a:r>
              <a:rPr lang="en-US" sz="4000" dirty="0">
                <a:solidFill>
                  <a:srgbClr val="000090"/>
                </a:solidFill>
                <a:latin typeface="+mj-lt"/>
              </a:rPr>
              <a:t>A dental model and “tongue puppet” are useful in showing how some sounds are produced.</a:t>
            </a:r>
          </a:p>
          <a:p>
            <a:pPr lvl="1" algn="l">
              <a:spcAft>
                <a:spcPts val="1200"/>
              </a:spcAft>
              <a:buClr>
                <a:schemeClr val="accent2"/>
              </a:buClr>
              <a:buSzPct val="50000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lvl="1" algn="l">
              <a:spcAft>
                <a:spcPts val="1200"/>
              </a:spcAft>
              <a:buClr>
                <a:schemeClr val="accent2"/>
              </a:buClr>
              <a:buSzPct val="50000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  <a:p>
            <a:pPr marL="1028629" lvl="1" indent="-571500" algn="l">
              <a:buClr>
                <a:schemeClr val="accent2"/>
              </a:buClr>
              <a:buSzPct val="50000"/>
              <a:buFont typeface="Wingdings" charset="2"/>
              <a:buChar char="u"/>
            </a:pPr>
            <a:endParaRPr lang="en-US" sz="4000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4182" y="531966"/>
            <a:ext cx="10664853" cy="1601634"/>
          </a:xfrm>
          <a:prstGeom prst="roundRect">
            <a:avLst>
              <a:gd name="adj" fmla="val 209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169863" algn="l"/>
            <a:r>
              <a:rPr lang="en-US" sz="5400" b="1" dirty="0">
                <a:solidFill>
                  <a:srgbClr val="000090"/>
                </a:solidFill>
              </a:rPr>
              <a:t>Modeling pronunciation of sounds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4193888"/>
            <a:ext cx="4114800" cy="3974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12442">
            <a:off x="7299671" y="4234841"/>
            <a:ext cx="3196802" cy="332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ue stripe top and bottom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04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A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1_Blue stripe top and bottom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04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A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_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_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_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_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_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_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_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61013</TotalTime>
  <Pages>0</Pages>
  <Words>1107</Words>
  <Characters>0</Characters>
  <Application>Microsoft Macintosh PowerPoint</Application>
  <PresentationFormat>Custom</PresentationFormat>
  <Lines>0</Lines>
  <Paragraphs>239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41</vt:i4>
      </vt:variant>
      <vt:variant>
        <vt:lpstr>Slide Titles</vt:lpstr>
      </vt:variant>
      <vt:variant>
        <vt:i4>38</vt:i4>
      </vt:variant>
    </vt:vector>
  </HeadingPairs>
  <TitlesOfParts>
    <vt:vector size="86" baseType="lpstr">
      <vt:lpstr>ＭＳ Ｐゴシック</vt:lpstr>
      <vt:lpstr>ヒラギノ角ゴ ProN W3</vt:lpstr>
      <vt:lpstr>American Typewriter</vt:lpstr>
      <vt:lpstr>Arial</vt:lpstr>
      <vt:lpstr>Calibri</vt:lpstr>
      <vt:lpstr>Gill Sans</vt:lpstr>
      <vt:lpstr>Wingdings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Blue stripe top and bottom</vt:lpstr>
      <vt:lpstr>1_Title - Center</vt:lpstr>
      <vt:lpstr>Title &amp; Subtitle</vt:lpstr>
      <vt:lpstr>1_Photo - Horizontal</vt:lpstr>
      <vt:lpstr>1_Photo - Horizontal Reflection</vt:lpstr>
      <vt:lpstr>1_Photo - Vertical</vt:lpstr>
      <vt:lpstr>1_Photo - Vertical Reflection</vt:lpstr>
      <vt:lpstr>1_Title - Top</vt:lpstr>
      <vt:lpstr>1_Bullets</vt:lpstr>
      <vt:lpstr>1_Title &amp; Bullets - Left</vt:lpstr>
      <vt:lpstr>1_Title &amp; Bullets - 2 Column</vt:lpstr>
      <vt:lpstr>1_Title &amp; Bullets - Right</vt:lpstr>
      <vt:lpstr>1_Title, Bullets &amp; Photo</vt:lpstr>
      <vt:lpstr>Office Theme</vt:lpstr>
      <vt:lpstr>1_Office Theme</vt:lpstr>
      <vt:lpstr>1_Blue stripe top and bottom</vt:lpstr>
      <vt:lpstr>3_Title - Center</vt:lpstr>
      <vt:lpstr>2_Title &amp; Subtitle</vt:lpstr>
      <vt:lpstr>3_Photo - Horizontal</vt:lpstr>
      <vt:lpstr>3_Photo - Horizontal Reflection</vt:lpstr>
      <vt:lpstr>3_Photo - Vertical</vt:lpstr>
      <vt:lpstr>3_Photo - Vertical Reflection</vt:lpstr>
      <vt:lpstr>3_Title - Top</vt:lpstr>
      <vt:lpstr>3_Bullets</vt:lpstr>
      <vt:lpstr>3_Title &amp; Bullets - Left</vt:lpstr>
      <vt:lpstr>3_Title &amp; Bullets - 2 Column</vt:lpstr>
      <vt:lpstr>3_Title &amp; Bullets - Right</vt:lpstr>
      <vt:lpstr>3_Title, Bullets &amp; Photo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Marla Yoshida</dc:creator>
  <cp:keywords/>
  <dc:description/>
  <cp:lastModifiedBy>Marla Yoshida</cp:lastModifiedBy>
  <cp:revision>513</cp:revision>
  <cp:lastPrinted>2018-06-09T00:34:25Z</cp:lastPrinted>
  <dcterms:modified xsi:type="dcterms:W3CDTF">2018-06-09T00:37:56Z</dcterms:modified>
</cp:coreProperties>
</file>