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6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67" r:id="rId12"/>
    <p:sldId id="261" r:id="rId13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4" autoAdjust="0"/>
    <p:restoredTop sz="99614" autoAdjust="0"/>
  </p:normalViewPr>
  <p:slideViewPr>
    <p:cSldViewPr snapToGrid="0" snapToObjects="1">
      <p:cViewPr varScale="1">
        <p:scale>
          <a:sx n="55" d="100"/>
          <a:sy n="55" d="100"/>
        </p:scale>
        <p:origin x="-1176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6153338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9023" y="4068233"/>
            <a:ext cx="1199945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508740" y="1752599"/>
            <a:ext cx="1200002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16200000">
            <a:off x="5681020" y="2789766"/>
            <a:ext cx="164276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495300" y="1583266"/>
            <a:ext cx="5545204" cy="24130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144933" y="1583266"/>
            <a:ext cx="4241801" cy="24130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08000" y="662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teachingpronunciation.weebly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teachingpronunciation.webly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565150" y="4729543"/>
            <a:ext cx="7200901" cy="1907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R="457200" lvl="0" algn="l" defTabSz="457200">
              <a:lnSpc>
                <a:spcPct val="120000"/>
              </a:lnSpc>
              <a:tabLst>
                <a:tab pos="393700" algn="l"/>
              </a:tabLst>
              <a:defRPr sz="1800">
                <a:solidFill>
                  <a:srgbClr val="000000"/>
                </a:solidFill>
              </a:defRPr>
            </a:pPr>
            <a:r>
              <a:rPr sz="2600" dirty="0">
                <a:latin typeface="Cambria"/>
                <a:ea typeface="Cambria"/>
                <a:cs typeface="Cambria"/>
                <a:sym typeface="Cambria"/>
              </a:rPr>
              <a:t>Marla Yoshida • yoshidam@uci.edu</a:t>
            </a:r>
          </a:p>
          <a:p>
            <a:pPr marR="457200" lvl="0" algn="l" defTabSz="457200">
              <a:lnSpc>
                <a:spcPct val="120000"/>
              </a:lnSpc>
              <a:tabLst>
                <a:tab pos="393700" algn="l"/>
              </a:tabLst>
              <a:defRPr sz="1800">
                <a:solidFill>
                  <a:srgbClr val="000000"/>
                </a:solidFill>
              </a:defRPr>
            </a:pPr>
            <a:r>
              <a:rPr sz="2600" dirty="0">
                <a:latin typeface="Cambria"/>
                <a:ea typeface="Cambria"/>
                <a:cs typeface="Cambria"/>
                <a:sym typeface="Cambria"/>
              </a:rPr>
              <a:t>UC Irvine </a:t>
            </a:r>
            <a:r>
              <a:rPr sz="26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Extension • International </a:t>
            </a:r>
            <a:r>
              <a:rPr sz="26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Programs</a:t>
            </a:r>
            <a:endParaRPr lang="en-US" sz="2600" dirty="0" smtClean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R="457200" lvl="0" algn="l" defTabSz="457200">
              <a:lnSpc>
                <a:spcPct val="120000"/>
              </a:lnSpc>
              <a:tabLst>
                <a:tab pos="3937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600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  <a:hlinkClick r:id="rId2"/>
              </a:rPr>
              <a:t>http://teachingpronunciation.weebly.com</a:t>
            </a:r>
            <a:r>
              <a:rPr lang="en-US" sz="26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2600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R="457200" lvl="0" algn="l" defTabSz="457200">
              <a:lnSpc>
                <a:spcPct val="120000"/>
              </a:lnSpc>
              <a:tabLst>
                <a:tab pos="393700" algn="l"/>
              </a:tabLst>
              <a:defRPr sz="1800">
                <a:solidFill>
                  <a:srgbClr val="000000"/>
                </a:solidFill>
              </a:defRPr>
            </a:pPr>
            <a:r>
              <a:rPr sz="2600" dirty="0" smtClean="0">
                <a:latin typeface="Cambria"/>
                <a:ea typeface="Cambria"/>
                <a:cs typeface="Cambria"/>
                <a:sym typeface="Cambria"/>
              </a:rPr>
              <a:t>TESOL </a:t>
            </a:r>
            <a:r>
              <a:rPr sz="2600" dirty="0">
                <a:latin typeface="Cambria"/>
                <a:ea typeface="Cambria"/>
                <a:cs typeface="Cambria"/>
                <a:sym typeface="Cambria"/>
              </a:rPr>
              <a:t>International Convention • March 2015</a:t>
            </a:r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495300" y="1583266"/>
            <a:ext cx="5815476" cy="241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600"/>
            </a:lvl1pPr>
          </a:lstStyle>
          <a:p>
            <a:pPr lvl="0">
              <a:defRPr sz="1800"/>
            </a:pPr>
            <a:r>
              <a:rPr sz="6400" dirty="0"/>
              <a:t>NEST or </a:t>
            </a:r>
            <a:r>
              <a:rPr sz="6400" dirty="0" smtClean="0"/>
              <a:t>NNEST</a:t>
            </a:r>
            <a:r>
              <a:rPr lang="en-US" sz="6400" dirty="0" smtClean="0"/>
              <a:t>:</a:t>
            </a:r>
            <a:endParaRPr sz="6400" dirty="0"/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6823312" y="1583266"/>
            <a:ext cx="6020175" cy="241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1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 dirty="0">
                <a:solidFill>
                  <a:srgbClr val="414141"/>
                </a:solidFill>
              </a:rPr>
              <a:t>Does </a:t>
            </a:r>
            <a:r>
              <a:rPr sz="4300" dirty="0">
                <a:solidFill>
                  <a:schemeClr val="tx1"/>
                </a:solidFill>
              </a:rPr>
              <a:t>it</a:t>
            </a:r>
            <a:r>
              <a:rPr sz="4300" dirty="0">
                <a:solidFill>
                  <a:srgbClr val="414141"/>
                </a:solidFill>
              </a:rPr>
              <a:t> matter in pronunciation teaching?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5000">
                <a:solidFill>
                  <a:srgbClr val="414141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dirty="0" smtClean="0">
                <a:solidFill>
                  <a:srgbClr val="414141"/>
                </a:solidFill>
              </a:rPr>
              <a:t>Recommendations for everyone</a:t>
            </a:r>
            <a:endParaRPr sz="4800" dirty="0">
              <a:solidFill>
                <a:srgbClr val="414141"/>
              </a:solidFill>
            </a:endParaRP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508000" y="2444535"/>
            <a:ext cx="11843871" cy="6096000"/>
          </a:xfrm>
          <a:prstGeom prst="rect">
            <a:avLst/>
          </a:prstGeom>
        </p:spPr>
        <p:txBody>
          <a:bodyPr anchor="t"/>
          <a:lstStyle/>
          <a:p>
            <a:pPr lvl="0">
              <a:buSzPct val="85000"/>
              <a:buFont typeface="Wingdings" charset="2"/>
              <a:buChar char="§"/>
            </a:pPr>
            <a:r>
              <a:rPr lang="en-US" dirty="0" smtClean="0"/>
              <a:t>Never stop learning. Build </a:t>
            </a:r>
            <a:r>
              <a:rPr lang="en-US" dirty="0"/>
              <a:t>up your arsenal of ideas on how to teach pronunciation from as many sources as you can.</a:t>
            </a:r>
          </a:p>
          <a:p>
            <a:pPr lvl="0">
              <a:buSzPct val="85000"/>
              <a:buFont typeface="Wingdings" charset="2"/>
              <a:buChar char="§"/>
            </a:pPr>
            <a:r>
              <a:rPr lang="en-US" dirty="0"/>
              <a:t>Remember that </a:t>
            </a:r>
            <a:r>
              <a:rPr lang="en-US" dirty="0" smtClean="0"/>
              <a:t>you’re not </a:t>
            </a:r>
            <a:r>
              <a:rPr lang="en-US" dirty="0"/>
              <a:t>alone. Share your knowledge and experience with others and learn from them in return, and everyone will benefit.</a:t>
            </a:r>
          </a:p>
        </p:txBody>
      </p:sp>
    </p:spTree>
    <p:extLst>
      <p:ext uri="{BB962C8B-B14F-4D97-AF65-F5344CB8AC3E}">
        <p14:creationId xmlns:p14="http://schemas.microsoft.com/office/powerpoint/2010/main" val="501322781"/>
      </p:ext>
    </p:extLst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5000">
                <a:solidFill>
                  <a:srgbClr val="414141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dirty="0" smtClean="0"/>
              <a:t>In c</a:t>
            </a:r>
            <a:r>
              <a:rPr lang="en-US" sz="4800" dirty="0" smtClean="0">
                <a:solidFill>
                  <a:srgbClr val="414141"/>
                </a:solidFill>
              </a:rPr>
              <a:t>onclusion</a:t>
            </a:r>
            <a:endParaRPr sz="4800" dirty="0">
              <a:solidFill>
                <a:srgbClr val="414141"/>
              </a:solidFill>
            </a:endParaRP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</p:spPr>
        <p:txBody>
          <a:bodyPr anchor="t"/>
          <a:lstStyle/>
          <a:p>
            <a:pPr marL="0" indent="0">
              <a:buSzPct val="85000"/>
              <a:buNone/>
            </a:pPr>
            <a:r>
              <a:rPr lang="en-US" dirty="0" smtClean="0">
                <a:latin typeface="Cambria"/>
                <a:cs typeface="Cambria"/>
              </a:rPr>
              <a:t>NEST or NNEST: It</a:t>
            </a:r>
            <a:r>
              <a:rPr lang="en-US" i="1" dirty="0" smtClean="0">
                <a:latin typeface="Cambria"/>
                <a:cs typeface="Cambria"/>
              </a:rPr>
              <a:t> does </a:t>
            </a:r>
            <a:r>
              <a:rPr lang="en-US" dirty="0" smtClean="0">
                <a:latin typeface="Cambria"/>
                <a:cs typeface="Cambria"/>
              </a:rPr>
              <a:t>matter in pronunciation teaching, but not in the way that was once assumed.</a:t>
            </a:r>
          </a:p>
          <a:p>
            <a:pPr marL="0" indent="0">
              <a:buSzPct val="85000"/>
              <a:buNone/>
            </a:pPr>
            <a:r>
              <a:rPr lang="en-US" dirty="0" smtClean="0">
                <a:latin typeface="Cambria"/>
                <a:cs typeface="Cambria"/>
              </a:rPr>
              <a:t>Both NESTs and NNESTs can become skilled, effective pronunciation teachers. </a:t>
            </a:r>
          </a:p>
          <a:p>
            <a:pPr marL="0" indent="0">
              <a:buSzPct val="85000"/>
              <a:buNone/>
            </a:pPr>
            <a:r>
              <a:rPr lang="en-US" dirty="0" smtClean="0">
                <a:latin typeface="Cambria"/>
                <a:cs typeface="Cambria"/>
              </a:rPr>
              <a:t>Everyone has strengths, and everyone has challenges to overcome. With preparation and experience, we can all do it!</a:t>
            </a:r>
          </a:p>
        </p:txBody>
      </p:sp>
    </p:spTree>
    <p:extLst>
      <p:ext uri="{BB962C8B-B14F-4D97-AF65-F5344CB8AC3E}">
        <p14:creationId xmlns:p14="http://schemas.microsoft.com/office/powerpoint/2010/main" val="1670036649"/>
      </p:ext>
    </p:extLst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508000" y="759130"/>
            <a:ext cx="1198880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5000">
                <a:solidFill>
                  <a:srgbClr val="414141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dirty="0" smtClean="0"/>
              <a:t>For further reading</a:t>
            </a:r>
            <a:endParaRPr sz="4800" dirty="0">
              <a:solidFill>
                <a:srgbClr val="414141"/>
              </a:solidFill>
            </a:endParaRP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487516" y="2383080"/>
            <a:ext cx="12253552" cy="737052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347663" indent="-347663">
              <a:spcBef>
                <a:spcPts val="1800"/>
              </a:spcBef>
            </a:pPr>
            <a:r>
              <a:rPr lang="en-US" sz="2400" dirty="0">
                <a:latin typeface="Cambria"/>
                <a:cs typeface="Cambria"/>
              </a:rPr>
              <a:t>Braine, G. (2010). </a:t>
            </a:r>
            <a:r>
              <a:rPr lang="en-US" sz="2400" i="1" dirty="0">
                <a:latin typeface="Cambria"/>
                <a:cs typeface="Cambria"/>
              </a:rPr>
              <a:t>Nonnative Speaker English Teachers: Research, Pedagogy, and Professional Growth. </a:t>
            </a:r>
            <a:r>
              <a:rPr lang="en-US" sz="2400" dirty="0">
                <a:latin typeface="Cambria"/>
                <a:cs typeface="Cambria"/>
              </a:rPr>
              <a:t>New York: </a:t>
            </a:r>
            <a:r>
              <a:rPr lang="en-US" sz="2400" dirty="0" err="1">
                <a:latin typeface="Cambria"/>
                <a:cs typeface="Cambria"/>
              </a:rPr>
              <a:t>Routledge</a:t>
            </a:r>
            <a:r>
              <a:rPr lang="en-US" sz="2400" dirty="0">
                <a:latin typeface="Cambria"/>
                <a:cs typeface="Cambria"/>
              </a:rPr>
              <a:t>.</a:t>
            </a:r>
          </a:p>
          <a:p>
            <a:pPr marL="347663" indent="-347663">
              <a:spcBef>
                <a:spcPts val="1800"/>
              </a:spcBef>
            </a:pPr>
            <a:r>
              <a:rPr lang="en-US" sz="2400" dirty="0">
                <a:latin typeface="Cambria"/>
                <a:cs typeface="Cambria"/>
              </a:rPr>
              <a:t>Braine, G. (Ed.) (1999). </a:t>
            </a:r>
            <a:r>
              <a:rPr lang="en-US" sz="2400" i="1" dirty="0">
                <a:latin typeface="Cambria"/>
                <a:cs typeface="Cambria"/>
              </a:rPr>
              <a:t>Non-native Educators in English Language Teaching.</a:t>
            </a:r>
            <a:r>
              <a:rPr lang="en-US" sz="2400" dirty="0">
                <a:latin typeface="Cambria"/>
                <a:cs typeface="Cambria"/>
              </a:rPr>
              <a:t> New York: </a:t>
            </a:r>
            <a:r>
              <a:rPr lang="en-US" sz="2400" dirty="0" err="1">
                <a:latin typeface="Cambria"/>
                <a:cs typeface="Cambria"/>
              </a:rPr>
              <a:t>Routledge</a:t>
            </a:r>
            <a:r>
              <a:rPr lang="en-US" sz="2400" dirty="0">
                <a:latin typeface="Cambria"/>
                <a:cs typeface="Cambria"/>
              </a:rPr>
              <a:t>.</a:t>
            </a:r>
          </a:p>
          <a:p>
            <a:pPr marL="347663" indent="-347663">
              <a:spcBef>
                <a:spcPts val="1800"/>
              </a:spcBef>
            </a:pPr>
            <a:r>
              <a:rPr lang="en-US" sz="2400" dirty="0">
                <a:latin typeface="Cambria"/>
                <a:cs typeface="Cambria"/>
              </a:rPr>
              <a:t>De Oliveira, L. C. (2011). Strategies for Nonnative-English-Speaking Teachers’ Continued Development as Professionals. </a:t>
            </a:r>
            <a:r>
              <a:rPr lang="en-US" sz="2400" i="1" dirty="0">
                <a:latin typeface="Cambria"/>
                <a:cs typeface="Cambria"/>
              </a:rPr>
              <a:t>TESOL Journal </a:t>
            </a:r>
            <a:r>
              <a:rPr lang="en-US" sz="2400" dirty="0">
                <a:latin typeface="Cambria"/>
                <a:cs typeface="Cambria"/>
              </a:rPr>
              <a:t>2.2, June 2011.</a:t>
            </a:r>
          </a:p>
          <a:p>
            <a:pPr marL="347663" indent="-347663">
              <a:spcBef>
                <a:spcPts val="1800"/>
              </a:spcBef>
            </a:pPr>
            <a:r>
              <a:rPr lang="en-US" sz="2400" dirty="0" err="1">
                <a:latin typeface="Cambria"/>
                <a:cs typeface="Cambria"/>
              </a:rPr>
              <a:t>Mahboob</a:t>
            </a:r>
            <a:r>
              <a:rPr lang="en-US" sz="2400" dirty="0">
                <a:latin typeface="Cambria"/>
                <a:cs typeface="Cambria"/>
              </a:rPr>
              <a:t>, A. (Ed.) (2010). </a:t>
            </a:r>
            <a:r>
              <a:rPr lang="en-US" sz="2400" i="1" dirty="0">
                <a:latin typeface="Cambria"/>
                <a:cs typeface="Cambria"/>
              </a:rPr>
              <a:t>The NNEST Lens: Non Native English Speakers in TESOL. </a:t>
            </a:r>
            <a:r>
              <a:rPr lang="en-US" sz="2400" dirty="0">
                <a:latin typeface="Cambria"/>
                <a:cs typeface="Cambria"/>
              </a:rPr>
              <a:t>Newcastle upon Tyne, UK: Cambridge Scholars Publishing.</a:t>
            </a:r>
          </a:p>
          <a:p>
            <a:pPr marL="347663" indent="-347663">
              <a:spcBef>
                <a:spcPts val="1800"/>
              </a:spcBef>
            </a:pPr>
            <a:r>
              <a:rPr lang="en-US" sz="2400" dirty="0" err="1">
                <a:latin typeface="Cambria"/>
                <a:cs typeface="Cambria"/>
              </a:rPr>
              <a:t>Medgyes</a:t>
            </a:r>
            <a:r>
              <a:rPr lang="en-US" sz="2400" dirty="0">
                <a:latin typeface="Cambria"/>
                <a:cs typeface="Cambria"/>
              </a:rPr>
              <a:t>, P. (1992). Native or non-native: Who’s Worth More? </a:t>
            </a:r>
            <a:r>
              <a:rPr lang="en-US" sz="2400" i="1" dirty="0">
                <a:latin typeface="Cambria"/>
                <a:cs typeface="Cambria"/>
              </a:rPr>
              <a:t>ELT Journal </a:t>
            </a:r>
            <a:r>
              <a:rPr lang="en-US" sz="2400" dirty="0">
                <a:latin typeface="Cambria"/>
                <a:cs typeface="Cambria"/>
              </a:rPr>
              <a:t>Volume 46/4. Oxford University Press.</a:t>
            </a:r>
          </a:p>
          <a:p>
            <a:pPr marL="347663" indent="-347663">
              <a:spcBef>
                <a:spcPts val="1800"/>
              </a:spcBef>
            </a:pPr>
            <a:r>
              <a:rPr lang="en-US" sz="2400" dirty="0" err="1">
                <a:latin typeface="Cambria"/>
                <a:cs typeface="Cambria"/>
              </a:rPr>
              <a:t>Medgyes</a:t>
            </a:r>
            <a:r>
              <a:rPr lang="en-US" sz="2400" dirty="0">
                <a:latin typeface="Cambria"/>
                <a:cs typeface="Cambria"/>
              </a:rPr>
              <a:t>, P. (2001). When the Teacher is a Non- Native Speaker. In </a:t>
            </a:r>
            <a:r>
              <a:rPr lang="en-US" sz="2400" i="1" dirty="0">
                <a:latin typeface="Cambria"/>
                <a:cs typeface="Cambria"/>
              </a:rPr>
              <a:t>Teaching English as a Second or Foreign Language, Third Edition. </a:t>
            </a:r>
            <a:r>
              <a:rPr lang="en-US" sz="2400" dirty="0">
                <a:latin typeface="Cambria"/>
                <a:cs typeface="Cambria"/>
              </a:rPr>
              <a:t>Celce-Murcia, M. (Ed.). Boston: </a:t>
            </a:r>
            <a:r>
              <a:rPr lang="en-US" sz="2400" dirty="0" err="1">
                <a:latin typeface="Cambria"/>
                <a:cs typeface="Cambria"/>
              </a:rPr>
              <a:t>Heinle</a:t>
            </a:r>
            <a:r>
              <a:rPr lang="en-US" sz="2400" dirty="0">
                <a:latin typeface="Cambria"/>
                <a:cs typeface="Cambria"/>
              </a:rPr>
              <a:t> &amp; </a:t>
            </a:r>
            <a:r>
              <a:rPr lang="en-US" sz="2400" dirty="0" err="1">
                <a:latin typeface="Cambria"/>
                <a:cs typeface="Cambria"/>
              </a:rPr>
              <a:t>Heinle</a:t>
            </a:r>
            <a:r>
              <a:rPr lang="en-US" sz="2400" dirty="0" smtClean="0">
                <a:latin typeface="Cambria"/>
                <a:cs typeface="Cambria"/>
              </a:rPr>
              <a:t>.</a:t>
            </a:r>
          </a:p>
          <a:p>
            <a:pPr marL="347663" indent="-347663">
              <a:spcBef>
                <a:spcPts val="1800"/>
              </a:spcBef>
            </a:pPr>
            <a:r>
              <a:rPr lang="en-US" sz="2400" dirty="0" smtClean="0">
                <a:latin typeface="Cambria"/>
                <a:cs typeface="Cambria"/>
                <a:hlinkClick r:id="rId2"/>
              </a:rPr>
              <a:t>http://teachingpronunciation.weebly.com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endParaRPr lang="en-US" sz="2400" dirty="0">
              <a:latin typeface="Cambria"/>
              <a:cs typeface="Cambria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85000"/>
              <a:buFont typeface="Wingdings" charset="2"/>
              <a:buChar char="§"/>
            </a:pP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07166745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508000" y="718160"/>
            <a:ext cx="1198880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5000">
                <a:solidFill>
                  <a:srgbClr val="414141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dirty="0" smtClean="0">
                <a:solidFill>
                  <a:srgbClr val="414141"/>
                </a:solidFill>
              </a:rPr>
              <a:t>Points of agreement among researchers:</a:t>
            </a:r>
            <a:endParaRPr sz="4800" dirty="0">
              <a:solidFill>
                <a:srgbClr val="414141"/>
              </a:solidFill>
            </a:endParaRP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2253552" cy="6958256"/>
          </a:xfrm>
          <a:prstGeom prst="rect">
            <a:avLst/>
          </a:prstGeom>
        </p:spPr>
        <p:txBody>
          <a:bodyPr anchor="t"/>
          <a:lstStyle/>
          <a:p>
            <a:pPr>
              <a:buSzPct val="85000"/>
              <a:buFont typeface="Wingdings" charset="2"/>
              <a:buChar char="§"/>
            </a:pPr>
            <a:r>
              <a:rPr lang="en-US" dirty="0" smtClean="0">
                <a:latin typeface="Cambria"/>
                <a:cs typeface="Cambria"/>
              </a:rPr>
              <a:t>At least 80% of </a:t>
            </a:r>
            <a:r>
              <a:rPr lang="en-US" dirty="0">
                <a:latin typeface="Cambria"/>
                <a:cs typeface="Cambria"/>
              </a:rPr>
              <a:t>EFL/ESL teachers in the world </a:t>
            </a:r>
            <a:r>
              <a:rPr lang="en-US" dirty="0" smtClean="0">
                <a:latin typeface="Cambria"/>
                <a:cs typeface="Cambria"/>
              </a:rPr>
              <a:t>are NNESTs.</a:t>
            </a:r>
            <a:endParaRPr lang="en-US" dirty="0">
              <a:latin typeface="Cambria"/>
              <a:cs typeface="Cambria"/>
            </a:endParaRPr>
          </a:p>
          <a:p>
            <a:pPr>
              <a:buSzPct val="85000"/>
              <a:buFont typeface="Wingdings" charset="2"/>
              <a:buChar char="§"/>
            </a:pPr>
            <a:r>
              <a:rPr lang="en-US" dirty="0">
                <a:latin typeface="Cambria"/>
                <a:cs typeface="Cambria"/>
              </a:rPr>
              <a:t>Most </a:t>
            </a:r>
            <a:r>
              <a:rPr lang="en-US" dirty="0" smtClean="0">
                <a:latin typeface="Cambria"/>
                <a:cs typeface="Cambria"/>
              </a:rPr>
              <a:t>teach in EFL contexts in </a:t>
            </a:r>
            <a:r>
              <a:rPr lang="en-US" dirty="0">
                <a:latin typeface="Cambria"/>
                <a:cs typeface="Cambria"/>
              </a:rPr>
              <a:t>countries where English is not the main language in general use. </a:t>
            </a:r>
          </a:p>
          <a:p>
            <a:pPr>
              <a:buSzPct val="85000"/>
              <a:buFont typeface="Wingdings" charset="2"/>
              <a:buChar char="§"/>
            </a:pPr>
            <a:r>
              <a:rPr lang="en-US" dirty="0" smtClean="0">
                <a:latin typeface="Cambria"/>
                <a:cs typeface="Cambria"/>
              </a:rPr>
              <a:t>NESTs </a:t>
            </a:r>
            <a:r>
              <a:rPr lang="en-US" dirty="0">
                <a:latin typeface="Cambria"/>
                <a:cs typeface="Cambria"/>
              </a:rPr>
              <a:t>and NNESTs tend to differ in their teaching behavior and styles. </a:t>
            </a:r>
          </a:p>
          <a:p>
            <a:pPr>
              <a:buSzPct val="85000"/>
              <a:buFont typeface="Wingdings" charset="2"/>
              <a:buChar char="§"/>
            </a:pPr>
            <a:r>
              <a:rPr lang="en-US" dirty="0" smtClean="0">
                <a:latin typeface="Cambria"/>
                <a:cs typeface="Cambria"/>
              </a:rPr>
              <a:t>Each </a:t>
            </a:r>
            <a:r>
              <a:rPr lang="en-US" dirty="0">
                <a:latin typeface="Cambria"/>
                <a:cs typeface="Cambria"/>
              </a:rPr>
              <a:t>group has potential advantages and disadvantages in teaching English. </a:t>
            </a:r>
          </a:p>
          <a:p>
            <a:pPr>
              <a:buSzPct val="85000"/>
              <a:buFont typeface="Wingdings" charset="2"/>
              <a:buChar char="§"/>
            </a:pPr>
            <a:r>
              <a:rPr lang="en-US" dirty="0" smtClean="0">
                <a:latin typeface="Cambria"/>
                <a:cs typeface="Cambria"/>
              </a:rPr>
              <a:t>Most </a:t>
            </a:r>
            <a:r>
              <a:rPr lang="en-US" dirty="0">
                <a:latin typeface="Cambria"/>
                <a:cs typeface="Cambria"/>
              </a:rPr>
              <a:t>importantly, both groups can be skillful, effective English teachers. (</a:t>
            </a:r>
            <a:r>
              <a:rPr lang="en-US" dirty="0" err="1" smtClean="0">
                <a:latin typeface="Cambria"/>
                <a:cs typeface="Cambria"/>
              </a:rPr>
              <a:t>Medgyes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2001</a:t>
            </a:r>
            <a:r>
              <a:rPr lang="en-US" dirty="0">
                <a:latin typeface="Cambria"/>
                <a:cs typeface="Cambria"/>
              </a:rPr>
              <a:t>) </a:t>
            </a:r>
            <a:endParaRPr lang="en-US" dirty="0">
              <a:effectLst/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99733421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508000" y="1107375"/>
            <a:ext cx="1198880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5000">
                <a:solidFill>
                  <a:srgbClr val="414141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dirty="0" smtClean="0">
                <a:solidFill>
                  <a:srgbClr val="414141"/>
                </a:solidFill>
              </a:rPr>
              <a:t>The Native Speaker Fallacy is dead!</a:t>
            </a:r>
            <a:br>
              <a:rPr lang="en-US" sz="4800" dirty="0" smtClean="0">
                <a:solidFill>
                  <a:srgbClr val="414141"/>
                </a:solidFill>
              </a:rPr>
            </a:br>
            <a:endParaRPr sz="4800" dirty="0">
              <a:solidFill>
                <a:srgbClr val="414141"/>
              </a:solidFill>
            </a:endParaRP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508000" y="2547011"/>
            <a:ext cx="11988800" cy="6096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4000" dirty="0"/>
              <a:t>But what about teaching </a:t>
            </a:r>
            <a:r>
              <a:rPr lang="en-US" sz="4000" dirty="0" smtClean="0"/>
              <a:t>pronunciation</a:t>
            </a:r>
            <a:r>
              <a:rPr lang="en-US" sz="4000" dirty="0" smtClean="0"/>
              <a:t>?</a:t>
            </a:r>
            <a:endParaRPr lang="en-US" sz="4000" dirty="0">
              <a:latin typeface="Cambria"/>
              <a:cs typeface="Cambri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4000" dirty="0" smtClean="0">
                <a:latin typeface="Cambria"/>
                <a:cs typeface="Cambria"/>
              </a:rPr>
              <a:t>What qualities, knowledge, or skills do effective pronunciation teachers need?</a:t>
            </a:r>
            <a:endParaRPr lang="en-US" sz="4000" dirty="0">
              <a:latin typeface="Cambria"/>
              <a:cs typeface="Cambria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508000" y="718160"/>
            <a:ext cx="1198880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5000">
                <a:solidFill>
                  <a:srgbClr val="414141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dirty="0" smtClean="0">
                <a:solidFill>
                  <a:srgbClr val="414141"/>
                </a:solidFill>
              </a:rPr>
              <a:t>Research about NESTs and NNESTs</a:t>
            </a:r>
            <a:endParaRPr sz="4800" dirty="0">
              <a:solidFill>
                <a:srgbClr val="414141"/>
              </a:solidFill>
            </a:endParaRP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761935" cy="6096000"/>
          </a:xfrm>
          <a:prstGeom prst="rect">
            <a:avLst/>
          </a:prstGeom>
        </p:spPr>
        <p:txBody>
          <a:bodyPr anchor="t"/>
          <a:lstStyle/>
          <a:p>
            <a:pPr marL="0" indent="0">
              <a:buNone/>
            </a:pPr>
            <a:r>
              <a:rPr lang="en-US" dirty="0" smtClean="0">
                <a:latin typeface="Cambria"/>
                <a:cs typeface="Cambria"/>
              </a:rPr>
              <a:t>Bear in mind:</a:t>
            </a:r>
            <a:endParaRPr lang="en-US" dirty="0">
              <a:latin typeface="Cambria"/>
              <a:cs typeface="Cambria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85000"/>
              <a:buFont typeface="Wingdings" charset="2"/>
              <a:buChar char="§"/>
            </a:pPr>
            <a:r>
              <a:rPr lang="en-US" dirty="0" smtClean="0">
                <a:latin typeface="Cambria"/>
                <a:cs typeface="Cambria"/>
              </a:rPr>
              <a:t>Descriptions are </a:t>
            </a:r>
            <a:r>
              <a:rPr lang="en-US" dirty="0">
                <a:latin typeface="Cambria"/>
                <a:cs typeface="Cambria"/>
              </a:rPr>
              <a:t>based on teachers’ </a:t>
            </a:r>
            <a:r>
              <a:rPr lang="en-US" dirty="0" smtClean="0">
                <a:latin typeface="Cambria"/>
                <a:cs typeface="Cambria"/>
              </a:rPr>
              <a:t>perceptions, </a:t>
            </a:r>
            <a:r>
              <a:rPr lang="en-US" dirty="0">
                <a:latin typeface="Cambria"/>
                <a:cs typeface="Cambria"/>
              </a:rPr>
              <a:t>not on observations of actual classroom behavior.</a:t>
            </a:r>
          </a:p>
          <a:p>
            <a:pPr>
              <a:buClr>
                <a:schemeClr val="accent6">
                  <a:lumMod val="75000"/>
                </a:schemeClr>
              </a:buClr>
              <a:buSzPct val="85000"/>
              <a:buFont typeface="Wingdings" charset="2"/>
              <a:buChar char="§"/>
            </a:pPr>
            <a:r>
              <a:rPr lang="en-US" dirty="0">
                <a:latin typeface="Cambria"/>
                <a:cs typeface="Cambria"/>
              </a:rPr>
              <a:t>These are </a:t>
            </a:r>
            <a:r>
              <a:rPr lang="en-US" dirty="0" smtClean="0">
                <a:latin typeface="Cambria"/>
                <a:cs typeface="Cambria"/>
              </a:rPr>
              <a:t>generalizations, </a:t>
            </a:r>
            <a:r>
              <a:rPr lang="en-US" dirty="0">
                <a:latin typeface="Cambria"/>
                <a:cs typeface="Cambria"/>
              </a:rPr>
              <a:t>and they do not fit every teacher in each group. Many, many other factors also influence how we teach.</a:t>
            </a:r>
          </a:p>
        </p:txBody>
      </p:sp>
    </p:spTree>
    <p:extLst>
      <p:ext uri="{BB962C8B-B14F-4D97-AF65-F5344CB8AC3E}">
        <p14:creationId xmlns:p14="http://schemas.microsoft.com/office/powerpoint/2010/main" val="2858974395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5000">
                <a:solidFill>
                  <a:srgbClr val="414141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dirty="0" smtClean="0">
                <a:solidFill>
                  <a:srgbClr val="414141"/>
                </a:solidFill>
              </a:rPr>
              <a:t>Findings about NESTs</a:t>
            </a:r>
            <a:endParaRPr sz="4800" dirty="0">
              <a:solidFill>
                <a:srgbClr val="414141"/>
              </a:solidFill>
            </a:endParaRP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761935" cy="6096000"/>
          </a:xfrm>
          <a:prstGeom prst="rect">
            <a:avLst/>
          </a:prstGeom>
        </p:spPr>
        <p:txBody>
          <a:bodyPr anchor="t"/>
          <a:lstStyle/>
          <a:p>
            <a:pPr>
              <a:buClr>
                <a:schemeClr val="accent6">
                  <a:lumMod val="75000"/>
                </a:schemeClr>
              </a:buClr>
              <a:buSzPct val="85000"/>
              <a:buFont typeface="Wingdings" charset="2"/>
              <a:buChar char="§"/>
            </a:pPr>
            <a:r>
              <a:rPr lang="en-US" dirty="0" smtClean="0">
                <a:latin typeface="Cambria"/>
                <a:cs typeface="Cambria"/>
              </a:rPr>
              <a:t>Can be </a:t>
            </a:r>
            <a:r>
              <a:rPr lang="en-US" dirty="0">
                <a:latin typeface="Cambria"/>
                <a:cs typeface="Cambria"/>
              </a:rPr>
              <a:t>good pronunciation </a:t>
            </a:r>
            <a:r>
              <a:rPr lang="en-US" dirty="0" smtClean="0">
                <a:latin typeface="Cambria"/>
                <a:cs typeface="Cambria"/>
              </a:rPr>
              <a:t>models; English is their L1.</a:t>
            </a:r>
          </a:p>
          <a:p>
            <a:pPr>
              <a:buClr>
                <a:schemeClr val="accent6">
                  <a:lumMod val="75000"/>
                </a:schemeClr>
              </a:buClr>
              <a:buSzPct val="85000"/>
              <a:buFont typeface="Wingdings" charset="2"/>
              <a:buChar char="§"/>
            </a:pPr>
            <a:r>
              <a:rPr lang="en-US" dirty="0" smtClean="0">
                <a:latin typeface="Cambria"/>
                <a:cs typeface="Cambria"/>
              </a:rPr>
              <a:t>Have </a:t>
            </a:r>
            <a:r>
              <a:rPr lang="en-US" dirty="0">
                <a:latin typeface="Cambria"/>
                <a:cs typeface="Cambria"/>
              </a:rPr>
              <a:t>an </a:t>
            </a:r>
            <a:r>
              <a:rPr lang="en-US" dirty="0" smtClean="0">
                <a:latin typeface="Cambria"/>
                <a:cs typeface="Cambria"/>
              </a:rPr>
              <a:t>intuitive feeling for </a:t>
            </a:r>
            <a:r>
              <a:rPr lang="en-US" dirty="0">
                <a:latin typeface="Cambria"/>
                <a:cs typeface="Cambria"/>
              </a:rPr>
              <a:t>how the language </a:t>
            </a:r>
            <a:r>
              <a:rPr lang="en-US" dirty="0" smtClean="0">
                <a:latin typeface="Cambria"/>
                <a:cs typeface="Cambria"/>
              </a:rPr>
              <a:t>sounds.</a:t>
            </a:r>
          </a:p>
          <a:p>
            <a:pPr>
              <a:buClr>
                <a:schemeClr val="accent6">
                  <a:lumMod val="75000"/>
                </a:schemeClr>
              </a:buClr>
              <a:buSzPct val="85000"/>
              <a:buFont typeface="Wingdings" charset="2"/>
              <a:buChar char="§"/>
            </a:pPr>
            <a:r>
              <a:rPr lang="en-US" dirty="0" smtClean="0">
                <a:latin typeface="Cambria"/>
                <a:cs typeface="Cambria"/>
              </a:rPr>
              <a:t>May not have </a:t>
            </a:r>
            <a:r>
              <a:rPr lang="en-US" dirty="0">
                <a:latin typeface="Cambria"/>
                <a:cs typeface="Cambria"/>
              </a:rPr>
              <a:t>conscious knowledge about how the </a:t>
            </a:r>
            <a:r>
              <a:rPr lang="en-US" dirty="0" smtClean="0">
                <a:latin typeface="Cambria"/>
                <a:cs typeface="Cambria"/>
              </a:rPr>
              <a:t>sound system works.</a:t>
            </a:r>
          </a:p>
          <a:p>
            <a:pPr>
              <a:buClr>
                <a:schemeClr val="accent6">
                  <a:lumMod val="75000"/>
                </a:schemeClr>
              </a:buClr>
              <a:buSzPct val="85000"/>
              <a:buFont typeface="Wingdings" charset="2"/>
              <a:buChar char="§"/>
            </a:pPr>
            <a:r>
              <a:rPr lang="en-US" dirty="0" smtClean="0">
                <a:latin typeface="Cambria"/>
                <a:cs typeface="Cambria"/>
              </a:rPr>
              <a:t>May </a:t>
            </a:r>
            <a:r>
              <a:rPr lang="en-US" dirty="0">
                <a:latin typeface="Cambria"/>
                <a:cs typeface="Cambria"/>
              </a:rPr>
              <a:t>not understand or be empathetic to learners’ needs and </a:t>
            </a:r>
            <a:r>
              <a:rPr lang="en-US" dirty="0" smtClean="0">
                <a:latin typeface="Cambria"/>
                <a:cs typeface="Cambria"/>
              </a:rPr>
              <a:t>problems because they haven’t been English learners.</a:t>
            </a:r>
          </a:p>
          <a:p>
            <a:pPr>
              <a:buClr>
                <a:schemeClr val="accent6">
                  <a:lumMod val="75000"/>
                </a:schemeClr>
              </a:buClr>
              <a:buSzPct val="85000"/>
              <a:buFont typeface="Wingdings" charset="2"/>
              <a:buChar char="§"/>
            </a:pPr>
            <a:r>
              <a:rPr lang="en-US" dirty="0" smtClean="0">
                <a:latin typeface="Cambria"/>
                <a:cs typeface="Cambria"/>
              </a:rPr>
              <a:t>May </a:t>
            </a:r>
            <a:r>
              <a:rPr lang="en-US" dirty="0">
                <a:latin typeface="Cambria"/>
                <a:cs typeface="Cambria"/>
              </a:rPr>
              <a:t>have unrealistically high expectations about what students can do and how fast they can learn.</a:t>
            </a:r>
          </a:p>
          <a:p>
            <a:pPr>
              <a:buClr>
                <a:schemeClr val="accent6">
                  <a:lumMod val="75000"/>
                </a:schemeClr>
              </a:buClr>
              <a:buSzPct val="85000"/>
              <a:buFont typeface="Wingdings" charset="2"/>
              <a:buChar char="§"/>
            </a:pP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33674870"/>
      </p:ext>
    </p:extLst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5000">
                <a:solidFill>
                  <a:srgbClr val="414141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dirty="0" smtClean="0"/>
              <a:t>Findings about </a:t>
            </a:r>
            <a:r>
              <a:rPr lang="en-US" sz="4800" dirty="0" smtClean="0">
                <a:solidFill>
                  <a:srgbClr val="414141"/>
                </a:solidFill>
              </a:rPr>
              <a:t>NNESTs</a:t>
            </a:r>
            <a:endParaRPr sz="4800" dirty="0">
              <a:solidFill>
                <a:srgbClr val="414141"/>
              </a:solidFill>
            </a:endParaRP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508000" y="2485505"/>
            <a:ext cx="12294520" cy="6096000"/>
          </a:xfrm>
          <a:prstGeom prst="rect">
            <a:avLst/>
          </a:prstGeom>
        </p:spPr>
        <p:txBody>
          <a:bodyPr anchor="t"/>
          <a:lstStyle/>
          <a:p>
            <a:pPr>
              <a:buClr>
                <a:schemeClr val="accent6">
                  <a:lumMod val="75000"/>
                </a:schemeClr>
              </a:buClr>
              <a:buSzPct val="85000"/>
              <a:buFont typeface="Wingdings" charset="2"/>
              <a:buChar char="§"/>
            </a:pPr>
            <a:r>
              <a:rPr lang="en-US" dirty="0" smtClean="0">
                <a:latin typeface="Cambria"/>
                <a:cs typeface="Cambria"/>
              </a:rPr>
              <a:t>Can be good learner models; they’ve been there. </a:t>
            </a:r>
          </a:p>
          <a:p>
            <a:pPr>
              <a:buClr>
                <a:schemeClr val="accent6">
                  <a:lumMod val="75000"/>
                </a:schemeClr>
              </a:buClr>
              <a:buSzPct val="85000"/>
              <a:buFont typeface="Wingdings" charset="2"/>
              <a:buChar char="§"/>
            </a:pPr>
            <a:r>
              <a:rPr lang="en-US" dirty="0" smtClean="0">
                <a:latin typeface="Cambria"/>
                <a:cs typeface="Cambria"/>
              </a:rPr>
              <a:t>Their </a:t>
            </a:r>
            <a:r>
              <a:rPr lang="en-US" dirty="0">
                <a:latin typeface="Cambria"/>
                <a:cs typeface="Cambria"/>
              </a:rPr>
              <a:t>own experience as learners helps them understand and predict students’ problems.</a:t>
            </a:r>
          </a:p>
          <a:p>
            <a:pPr>
              <a:buClr>
                <a:schemeClr val="accent6">
                  <a:lumMod val="75000"/>
                </a:schemeClr>
              </a:buClr>
              <a:buSzPct val="85000"/>
              <a:buFont typeface="Wingdings" charset="2"/>
              <a:buChar char="§"/>
            </a:pPr>
            <a:r>
              <a:rPr lang="en-US" dirty="0" smtClean="0">
                <a:latin typeface="Cambria"/>
                <a:cs typeface="Cambria"/>
              </a:rPr>
              <a:t>May </a:t>
            </a:r>
            <a:r>
              <a:rPr lang="en-US" dirty="0">
                <a:latin typeface="Cambria"/>
                <a:cs typeface="Cambria"/>
              </a:rPr>
              <a:t>have more conscious knowledge about language (though </a:t>
            </a:r>
            <a:r>
              <a:rPr lang="en-US" dirty="0" smtClean="0">
                <a:latin typeface="Cambria"/>
                <a:cs typeface="Cambria"/>
              </a:rPr>
              <a:t>perhaps more about grammar than pronunciation)</a:t>
            </a:r>
            <a:r>
              <a:rPr lang="en-US" dirty="0">
                <a:latin typeface="Cambria"/>
                <a:cs typeface="Cambria"/>
              </a:rPr>
              <a:t>.</a:t>
            </a:r>
          </a:p>
          <a:p>
            <a:pPr>
              <a:buClr>
                <a:schemeClr val="accent6">
                  <a:lumMod val="75000"/>
                </a:schemeClr>
              </a:buClr>
              <a:buSzPct val="85000"/>
              <a:buFont typeface="Wingdings" charset="2"/>
              <a:buChar char="§"/>
            </a:pPr>
            <a:r>
              <a:rPr lang="en-US" dirty="0" smtClean="0">
                <a:latin typeface="Cambria"/>
                <a:cs typeface="Cambria"/>
              </a:rPr>
              <a:t>Often have </a:t>
            </a:r>
            <a:r>
              <a:rPr lang="en-US" dirty="0" smtClean="0">
                <a:latin typeface="Cambria"/>
                <a:cs typeface="Cambria"/>
              </a:rPr>
              <a:t>more </a:t>
            </a:r>
            <a:r>
              <a:rPr lang="en-US" dirty="0">
                <a:latin typeface="Cambria"/>
                <a:cs typeface="Cambria"/>
              </a:rPr>
              <a:t>realistic expectations of what students can do and how long it will </a:t>
            </a:r>
            <a:r>
              <a:rPr lang="en-US" dirty="0" smtClean="0">
                <a:latin typeface="Cambria"/>
                <a:cs typeface="Cambria"/>
              </a:rPr>
              <a:t>take them to </a:t>
            </a:r>
            <a:r>
              <a:rPr lang="en-US" dirty="0" smtClean="0">
                <a:latin typeface="Cambria"/>
                <a:cs typeface="Cambria"/>
              </a:rPr>
              <a:t>reach learning goals. </a:t>
            </a:r>
            <a:endParaRPr lang="en-US" dirty="0" smtClean="0">
              <a:latin typeface="Cambria"/>
              <a:cs typeface="Cambria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85000"/>
              <a:buFont typeface="Wingdings" charset="2"/>
              <a:buChar char="§"/>
            </a:pPr>
            <a:r>
              <a:rPr lang="en-US" dirty="0">
                <a:latin typeface="Cambria"/>
                <a:cs typeface="Cambria"/>
              </a:rPr>
              <a:t>Their own pronunciation may not conform to the target </a:t>
            </a:r>
            <a:r>
              <a:rPr lang="en-US" dirty="0" smtClean="0">
                <a:latin typeface="Cambria"/>
                <a:cs typeface="Cambria"/>
              </a:rPr>
              <a:t>model. They may lack </a:t>
            </a:r>
            <a:r>
              <a:rPr lang="en-US" dirty="0">
                <a:latin typeface="Cambria"/>
                <a:cs typeface="Cambria"/>
              </a:rPr>
              <a:t>intuitive knowledge about sounds.</a:t>
            </a:r>
          </a:p>
          <a:p>
            <a:pPr>
              <a:buClr>
                <a:schemeClr val="accent6">
                  <a:lumMod val="75000"/>
                </a:schemeClr>
              </a:buClr>
              <a:buSzPct val="85000"/>
              <a:buFont typeface="Wingdings" charset="2"/>
              <a:buChar char="§"/>
            </a:pP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41860019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5000">
                <a:solidFill>
                  <a:srgbClr val="414141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dirty="0" smtClean="0">
                <a:solidFill>
                  <a:srgbClr val="414141"/>
                </a:solidFill>
              </a:rPr>
              <a:t>Your comments and experiences?</a:t>
            </a:r>
            <a:endParaRPr sz="4800" dirty="0">
              <a:solidFill>
                <a:srgbClr val="414141"/>
              </a:solidFill>
            </a:endParaRP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761935" cy="6096000"/>
          </a:xfrm>
          <a:prstGeom prst="rect">
            <a:avLst/>
          </a:prstGeom>
        </p:spPr>
        <p:txBody>
          <a:bodyPr anchor="t"/>
          <a:lstStyle/>
          <a:p>
            <a:pPr>
              <a:buClr>
                <a:schemeClr val="accent6">
                  <a:lumMod val="75000"/>
                </a:schemeClr>
              </a:buClr>
              <a:buSzPct val="85000"/>
              <a:buFont typeface="Wingdings" charset="2"/>
              <a:buChar char="§"/>
            </a:pPr>
            <a:r>
              <a:rPr lang="en-US" dirty="0" smtClean="0">
                <a:latin typeface="Cambria"/>
                <a:cs typeface="Cambria"/>
              </a:rPr>
              <a:t>.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74757918"/>
      </p:ext>
    </p:extLst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5000">
                <a:solidFill>
                  <a:srgbClr val="414141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dirty="0" smtClean="0">
                <a:solidFill>
                  <a:srgbClr val="414141"/>
                </a:solidFill>
              </a:rPr>
              <a:t>Recommendations for NNESTs</a:t>
            </a:r>
            <a:endParaRPr sz="4800" dirty="0">
              <a:solidFill>
                <a:srgbClr val="414141"/>
              </a:solidFill>
            </a:endParaRP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508000" y="2444535"/>
            <a:ext cx="11988800" cy="6096000"/>
          </a:xfrm>
          <a:prstGeom prst="rect">
            <a:avLst/>
          </a:prstGeom>
        </p:spPr>
        <p:txBody>
          <a:bodyPr anchor="t"/>
          <a:lstStyle/>
          <a:p>
            <a:pPr lvl="0">
              <a:buSzPct val="85000"/>
              <a:buFont typeface="Wingdings" charset="2"/>
              <a:buChar char="§"/>
            </a:pPr>
            <a:r>
              <a:rPr lang="en-US" dirty="0" smtClean="0"/>
              <a:t>Understand </a:t>
            </a:r>
            <a:r>
              <a:rPr lang="en-US" dirty="0"/>
              <a:t>and make use of your strengths as a </a:t>
            </a:r>
            <a:r>
              <a:rPr lang="en-US" dirty="0" smtClean="0"/>
              <a:t>NNEST. Be a good role model for your students.</a:t>
            </a:r>
            <a:endParaRPr lang="en-US" dirty="0"/>
          </a:p>
          <a:p>
            <a:pPr>
              <a:buSzPct val="85000"/>
              <a:buFont typeface="Wingdings" charset="2"/>
              <a:buChar char="§"/>
            </a:pPr>
            <a:r>
              <a:rPr lang="en-US" dirty="0"/>
              <a:t>Develop your understanding of how pronunciation </a:t>
            </a:r>
            <a:r>
              <a:rPr lang="en-US" dirty="0" smtClean="0"/>
              <a:t>works.</a:t>
            </a:r>
            <a:endParaRPr lang="en-US" dirty="0"/>
          </a:p>
          <a:p>
            <a:pPr lvl="0">
              <a:buSzPct val="85000"/>
              <a:buFont typeface="Wingdings" charset="2"/>
              <a:buChar char="§"/>
            </a:pPr>
            <a:r>
              <a:rPr lang="en-US" dirty="0" smtClean="0"/>
              <a:t>Don’t </a:t>
            </a:r>
            <a:r>
              <a:rPr lang="en-US" dirty="0"/>
              <a:t>forget what it’s like to be a beginner.</a:t>
            </a:r>
          </a:p>
          <a:p>
            <a:pPr lvl="0">
              <a:buSzPct val="85000"/>
              <a:buFont typeface="Wingdings" charset="2"/>
              <a:buChar char="§"/>
            </a:pPr>
            <a:r>
              <a:rPr lang="en-US" dirty="0" smtClean="0"/>
              <a:t>If </a:t>
            </a:r>
            <a:r>
              <a:rPr lang="en-US" dirty="0"/>
              <a:t>some aspects of your own pronunciation cause problems in </a:t>
            </a:r>
            <a:r>
              <a:rPr lang="en-US" dirty="0" smtClean="0"/>
              <a:t>intelligibility, </a:t>
            </a:r>
            <a:r>
              <a:rPr lang="en-US" dirty="0"/>
              <a:t>work on improving them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03"/>
      </p:ext>
    </p:extLst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5000">
                <a:solidFill>
                  <a:srgbClr val="414141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dirty="0" smtClean="0">
                <a:solidFill>
                  <a:srgbClr val="414141"/>
                </a:solidFill>
              </a:rPr>
              <a:t>Recommendations for NESTs</a:t>
            </a:r>
            <a:endParaRPr sz="4800" dirty="0">
              <a:solidFill>
                <a:srgbClr val="414141"/>
              </a:solidFill>
            </a:endParaRP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508000" y="2505990"/>
            <a:ext cx="11761935" cy="6096000"/>
          </a:xfrm>
          <a:prstGeom prst="rect">
            <a:avLst/>
          </a:prstGeom>
        </p:spPr>
        <p:txBody>
          <a:bodyPr anchor="t"/>
          <a:lstStyle/>
          <a:p>
            <a:pPr lvl="0">
              <a:buSzPct val="85000"/>
              <a:buFont typeface="Wingdings" charset="2"/>
              <a:buChar char="§"/>
            </a:pPr>
            <a:r>
              <a:rPr lang="en-US" dirty="0" smtClean="0"/>
              <a:t>Intuition is not enough. </a:t>
            </a:r>
            <a:r>
              <a:rPr lang="en-US" dirty="0"/>
              <a:t>Back up your instincts with solid knowledge about phonology and pronunciation.</a:t>
            </a:r>
          </a:p>
          <a:p>
            <a:pPr>
              <a:buSzPct val="85000"/>
              <a:buFont typeface="Wingdings" charset="2"/>
              <a:buChar char="§"/>
            </a:pPr>
            <a:r>
              <a:rPr lang="en-US" dirty="0" smtClean="0"/>
              <a:t>Learn </a:t>
            </a:r>
            <a:r>
              <a:rPr lang="en-US" dirty="0"/>
              <a:t>from </a:t>
            </a:r>
            <a:r>
              <a:rPr lang="en-US" dirty="0" smtClean="0"/>
              <a:t>students’ mistakes and misunderstandings. Build </a:t>
            </a:r>
            <a:r>
              <a:rPr lang="en-US" dirty="0"/>
              <a:t>your ability to </a:t>
            </a:r>
            <a:r>
              <a:rPr lang="en-US" dirty="0" smtClean="0"/>
              <a:t>predict their problems</a:t>
            </a:r>
            <a:r>
              <a:rPr lang="en-US" dirty="0"/>
              <a:t>.</a:t>
            </a:r>
          </a:p>
          <a:p>
            <a:pPr lvl="0">
              <a:buSzPct val="85000"/>
              <a:buFont typeface="Wingdings" charset="2"/>
              <a:buChar char="§"/>
            </a:pPr>
            <a:r>
              <a:rPr lang="en-US" dirty="0"/>
              <a:t>Know your own pronunciation. If there are any “</a:t>
            </a:r>
            <a:r>
              <a:rPr lang="en-US" dirty="0" smtClean="0"/>
              <a:t>quirks,” you need to know </a:t>
            </a:r>
            <a:r>
              <a:rPr lang="en-US" dirty="0"/>
              <a:t>what they are.</a:t>
            </a:r>
          </a:p>
          <a:p>
            <a:pPr lvl="0">
              <a:buSzPct val="85000"/>
              <a:buFont typeface="Wingdings" charset="2"/>
              <a:buChar char="§"/>
            </a:pPr>
            <a:r>
              <a:rPr lang="en-US" dirty="0"/>
              <a:t>L</a:t>
            </a:r>
            <a:r>
              <a:rPr lang="en-US" dirty="0" smtClean="0"/>
              <a:t>earn </a:t>
            </a:r>
            <a:r>
              <a:rPr lang="en-US" dirty="0"/>
              <a:t>a new language. The experience </a:t>
            </a:r>
            <a:r>
              <a:rPr lang="en-US" dirty="0" smtClean="0"/>
              <a:t>will </a:t>
            </a:r>
            <a:r>
              <a:rPr lang="en-US" dirty="0"/>
              <a:t>help you understand your students’ challenges. </a:t>
            </a:r>
          </a:p>
        </p:txBody>
      </p:sp>
    </p:spTree>
    <p:extLst>
      <p:ext uri="{BB962C8B-B14F-4D97-AF65-F5344CB8AC3E}">
        <p14:creationId xmlns:p14="http://schemas.microsoft.com/office/powerpoint/2010/main" val="2019487939"/>
      </p:ext>
    </p:extLst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</TotalTime>
  <Words>795</Words>
  <Application>Microsoft Macintosh PowerPoint</Application>
  <PresentationFormat>Custom</PresentationFormat>
  <Paragraphs>58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New_Template4</vt:lpstr>
      <vt:lpstr>NEST or NNEST:</vt:lpstr>
      <vt:lpstr>Points of agreement among researchers:</vt:lpstr>
      <vt:lpstr>The Native Speaker Fallacy is dead! </vt:lpstr>
      <vt:lpstr>Research about NESTs and NNESTs</vt:lpstr>
      <vt:lpstr>Findings about NESTs</vt:lpstr>
      <vt:lpstr>Findings about NNESTs</vt:lpstr>
      <vt:lpstr>Your comments and experiences?</vt:lpstr>
      <vt:lpstr>Recommendations for NNESTs</vt:lpstr>
      <vt:lpstr>Recommendations for NESTs</vt:lpstr>
      <vt:lpstr>Recommendations for everyone</vt:lpstr>
      <vt:lpstr>In conclusion</vt:lpstr>
      <vt:lpstr>For further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NEST or NNEST</dc:title>
  <cp:lastModifiedBy>Marla Yoshida</cp:lastModifiedBy>
  <cp:revision>27</cp:revision>
  <dcterms:modified xsi:type="dcterms:W3CDTF">2015-03-13T16:48:57Z</dcterms:modified>
</cp:coreProperties>
</file>