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8" r:id="rId3"/>
    <p:sldId id="292" r:id="rId4"/>
    <p:sldId id="300" r:id="rId5"/>
    <p:sldId id="289" r:id="rId6"/>
    <p:sldId id="286" r:id="rId7"/>
    <p:sldId id="287" r:id="rId8"/>
    <p:sldId id="303" r:id="rId9"/>
    <p:sldId id="304" r:id="rId10"/>
    <p:sldId id="305" r:id="rId11"/>
    <p:sldId id="283" r:id="rId12"/>
    <p:sldId id="284" r:id="rId13"/>
    <p:sldId id="301" r:id="rId14"/>
    <p:sldId id="285" r:id="rId15"/>
    <p:sldId id="302" r:id="rId16"/>
    <p:sldId id="290" r:id="rId17"/>
    <p:sldId id="293" r:id="rId18"/>
    <p:sldId id="280" r:id="rId19"/>
    <p:sldId id="294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31" autoAdjust="0"/>
  </p:normalViewPr>
  <p:slideViewPr>
    <p:cSldViewPr snapToGrid="0" snapToObjects="1">
      <p:cViewPr varScale="1">
        <p:scale>
          <a:sx n="82" d="100"/>
          <a:sy n="8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8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March 18,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March 18,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eachingpronunciation.weebly.com" TargetMode="Externa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achingpronunciation.weebly.com/pronunciation-supplies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805" y="537745"/>
            <a:ext cx="7772400" cy="426541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Low-Tech, Low-Cost Gadgets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for Your Pronunciation Toolbox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400" dirty="0" smtClean="0"/>
              <a:t>Marla Yoshida• </a:t>
            </a:r>
            <a:r>
              <a:rPr lang="en-US" sz="2400" dirty="0" err="1" smtClean="0"/>
              <a:t>yoshidam@uci.edu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://teachingpronunciation.weebly.com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UC Irvine Division of Continuing Education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International </a:t>
            </a:r>
            <a:r>
              <a:rPr lang="en-US" sz="2400" dirty="0"/>
              <a:t>Programs</a:t>
            </a:r>
            <a:br>
              <a:rPr lang="en-US" sz="2400" dirty="0"/>
            </a:br>
            <a:r>
              <a:rPr lang="en-US" sz="2400" dirty="0" smtClean="0"/>
              <a:t>TESOL International Convention• March, 2017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24" y="5213844"/>
            <a:ext cx="2229387" cy="896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99" y="399522"/>
            <a:ext cx="2762018" cy="546231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63278" y="368718"/>
            <a:ext cx="3991124" cy="761780"/>
          </a:xfrm>
        </p:spPr>
        <p:txBody>
          <a:bodyPr anchor="t">
            <a:normAutofit/>
          </a:bodyPr>
          <a:lstStyle/>
          <a:p>
            <a:pPr algn="l">
              <a:spcAft>
                <a:spcPts val="1800"/>
              </a:spcAft>
            </a:pPr>
            <a:r>
              <a:rPr lang="en-US" dirty="0" smtClean="0"/>
              <a:t>Balloons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242" y="1352809"/>
            <a:ext cx="3991124" cy="3922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3200" dirty="0" smtClean="0"/>
              <a:t>Model how the lungs and vocal cords work to illustrate voiced and voiceless sounds.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8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7"/>
            <a:ext cx="7365956" cy="1387433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7" y="1321149"/>
            <a:ext cx="4301219" cy="14673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students see what their mouths are doing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Macintosh HD:Users:marlayoshida:Desktop:mirr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95">
            <a:off x="5542183" y="167846"/>
            <a:ext cx="2703978" cy="45164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967180"/>
            <a:ext cx="5082049" cy="2441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Cheaper for you: 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Have students use cell phones to see themselves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01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7"/>
            <a:ext cx="7365956" cy="1387433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Dental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7" y="1321149"/>
            <a:ext cx="4301219" cy="36839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Show what’s happening inside the mouth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ental model-my pictur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093" y="2204054"/>
            <a:ext cx="4664170" cy="36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7"/>
            <a:ext cx="7365956" cy="1387433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Dental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7" y="1321149"/>
            <a:ext cx="3565191" cy="368392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Cheaper:</a:t>
            </a:r>
          </a:p>
          <a:p>
            <a:pPr marL="0" indent="0">
              <a:buNone/>
            </a:pPr>
            <a:r>
              <a:rPr lang="en-US" dirty="0" smtClean="0"/>
              <a:t>Make your 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18" y="1529267"/>
            <a:ext cx="4802222" cy="36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4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7"/>
            <a:ext cx="7365956" cy="1387433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Listening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7" y="1321150"/>
            <a:ext cx="8135140" cy="13306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Students can hear their own voices more clearly while background noise is blocked out.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" y="2595955"/>
            <a:ext cx="3864916" cy="369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28581">
            <a:off x="5304044" y="3173698"/>
            <a:ext cx="3329683" cy="20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7"/>
            <a:ext cx="7365956" cy="1387433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Listening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7" y="1321150"/>
            <a:ext cx="7939770" cy="131667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Cheaper: </a:t>
            </a:r>
            <a:r>
              <a:rPr lang="en-US" dirty="0" smtClean="0"/>
              <a:t>Make your own from PVC pipe or heavy paper.</a:t>
            </a: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3553153" y="5872114"/>
            <a:ext cx="4122086" cy="40877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“Paper Phone” Instructions</a:t>
            </a:r>
            <a:endParaRPr lang="en-US" b="1" dirty="0"/>
          </a:p>
        </p:txBody>
      </p:sp>
      <p:pic>
        <p:nvPicPr>
          <p:cNvPr id="7" name="Picture 6" descr="paper phone 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53" y="2488501"/>
            <a:ext cx="4122085" cy="3091564"/>
          </a:xfrm>
          <a:prstGeom prst="rect">
            <a:avLst/>
          </a:prstGeom>
        </p:spPr>
      </p:pic>
      <p:pic>
        <p:nvPicPr>
          <p:cNvPr id="8" name="Picture 7" descr="Macintosh HD:Users:marlayoshida:Documents:1 UCI ESL:Work in progress:Pronunciation:Teaching Pronunciation iBook:Pictures, diagrams:tools for teaching pronunciation:listening tube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0" t="-4445" b="1"/>
          <a:stretch/>
        </p:blipFill>
        <p:spPr bwMode="auto">
          <a:xfrm>
            <a:off x="572153" y="2358692"/>
            <a:ext cx="2400258" cy="3907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9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87" y="215849"/>
            <a:ext cx="8585380" cy="1054044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/>
              <a:t>For more ideas: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87" y="1250594"/>
            <a:ext cx="8430705" cy="509873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Check craft stores, toy stores, party supply stores, </a:t>
            </a:r>
            <a:r>
              <a:rPr lang="en-US" dirty="0" smtClean="0"/>
              <a:t>building supply stores, </a:t>
            </a:r>
            <a:r>
              <a:rPr lang="en-US" dirty="0"/>
              <a:t>your garage, junk drawer, or kids’ toy box for unrecognized treasures.</a:t>
            </a:r>
          </a:p>
          <a:p>
            <a:pPr marL="0" lvl="0" indent="0">
              <a:spcAft>
                <a:spcPts val="1800"/>
              </a:spcAft>
              <a:buNone/>
            </a:pPr>
            <a:r>
              <a:rPr lang="en-US" i="1" dirty="0" smtClean="0"/>
              <a:t>Beyond </a:t>
            </a:r>
            <a:r>
              <a:rPr lang="en-US" i="1" dirty="0"/>
              <a:t>Repeat After Me: Teaching Pronunciation to English Learners.</a:t>
            </a:r>
            <a:r>
              <a:rPr lang="en-US" dirty="0"/>
              <a:t> TESOL Press, 2016.</a:t>
            </a:r>
          </a:p>
          <a:p>
            <a:pPr marL="0" lvl="0" indent="0">
              <a:buNone/>
            </a:pPr>
            <a:r>
              <a:rPr lang="en-US" dirty="0" smtClean="0"/>
              <a:t>Source list </a:t>
            </a:r>
            <a:r>
              <a:rPr lang="en-US" dirty="0"/>
              <a:t>for dental </a:t>
            </a:r>
            <a:r>
              <a:rPr lang="en-US" dirty="0" smtClean="0"/>
              <a:t>models &amp; listening tubes: </a:t>
            </a:r>
            <a:r>
              <a:rPr lang="en-US" u="sng" dirty="0">
                <a:hlinkClick r:id="rId2"/>
              </a:rPr>
              <a:t>http://teachingpronunciation.weebly.com/pronunciation-</a:t>
            </a:r>
            <a:r>
              <a:rPr lang="en-US" u="sng" dirty="0" smtClean="0">
                <a:hlinkClick r:id="rId2"/>
              </a:rPr>
              <a:t>supplies.html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7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06" y="792026"/>
            <a:ext cx="7809294" cy="368392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4000" dirty="0" smtClean="0"/>
              <a:t>Use </a:t>
            </a:r>
            <a:r>
              <a:rPr lang="en-US" sz="4000" dirty="0"/>
              <a:t>your imagination! </a:t>
            </a:r>
            <a:endParaRPr lang="en-US" sz="4000" dirty="0" smtClean="0"/>
          </a:p>
          <a:p>
            <a:pPr marL="0" lvl="0" indent="0" algn="ctr">
              <a:buNone/>
            </a:pPr>
            <a:r>
              <a:rPr lang="en-US" sz="4000" dirty="0" smtClean="0"/>
              <a:t>Many </a:t>
            </a:r>
            <a:r>
              <a:rPr lang="en-US" sz="4000" dirty="0"/>
              <a:t>ordinary items can </a:t>
            </a:r>
            <a:r>
              <a:rPr lang="en-US" sz="4000" dirty="0" smtClean="0"/>
              <a:t>be </a:t>
            </a:r>
          </a:p>
          <a:p>
            <a:pPr marL="0" lvl="0" indent="0" algn="ctr">
              <a:buNone/>
            </a:pPr>
            <a:r>
              <a:rPr lang="en-US" sz="4000" dirty="0" smtClean="0"/>
              <a:t>creative </a:t>
            </a:r>
            <a:r>
              <a:rPr lang="en-US" sz="4000" dirty="0"/>
              <a:t>additions to your </a:t>
            </a:r>
            <a:endParaRPr lang="en-US" sz="4000" dirty="0" smtClean="0"/>
          </a:p>
          <a:p>
            <a:pPr marL="0" lvl="0" indent="0" algn="ctr">
              <a:buNone/>
            </a:pPr>
            <a:r>
              <a:rPr lang="en-US" sz="4000" dirty="0" smtClean="0"/>
              <a:t>pronunciation </a:t>
            </a:r>
            <a:r>
              <a:rPr lang="en-US" sz="4000" dirty="0"/>
              <a:t>teaching toolbox!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73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942" y="329278"/>
            <a:ext cx="8387552" cy="62092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824" y="2375743"/>
            <a:ext cx="2897821" cy="11430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8717"/>
            <a:ext cx="8111993" cy="138743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/>
              <a:t>1. Cut the pattern out of heavy paper.</a:t>
            </a:r>
            <a:endParaRPr lang="en-US" sz="3600" dirty="0"/>
          </a:p>
        </p:txBody>
      </p:sp>
      <p:pic>
        <p:nvPicPr>
          <p:cNvPr id="4" name="Picture 3" descr="paper phon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1" y="1198579"/>
            <a:ext cx="6860894" cy="514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l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52" y="1925967"/>
            <a:ext cx="4876692" cy="3228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68"/>
            <a:ext cx="8229600" cy="123041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Why do you need pronunciation tools?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10" y="1225916"/>
            <a:ext cx="4265944" cy="34809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Teaching pronunciation, like any craft, </a:t>
            </a:r>
            <a:r>
              <a:rPr lang="en-US" dirty="0" smtClean="0"/>
              <a:t>works better if </a:t>
            </a:r>
            <a:r>
              <a:rPr lang="en-US" dirty="0"/>
              <a:t>you have the right tools. </a:t>
            </a:r>
          </a:p>
        </p:txBody>
      </p:sp>
    </p:spTree>
    <p:extLst>
      <p:ext uri="{BB962C8B-B14F-4D97-AF65-F5344CB8AC3E}">
        <p14:creationId xmlns:p14="http://schemas.microsoft.com/office/powerpoint/2010/main" val="28052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8717"/>
            <a:ext cx="8111993" cy="138743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/>
              <a:t>2. Fold up on the heavy dotted lines.</a:t>
            </a:r>
            <a:endParaRPr lang="en-US" sz="3600" dirty="0"/>
          </a:p>
        </p:txBody>
      </p:sp>
      <p:pic>
        <p:nvPicPr>
          <p:cNvPr id="3" name="Picture 2" descr="paper phon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4" y="1386930"/>
            <a:ext cx="6729635" cy="50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8717"/>
            <a:ext cx="8111993" cy="138743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/>
              <a:t>3. Roll and tape the ends.</a:t>
            </a:r>
            <a:endParaRPr lang="en-US" sz="3600" dirty="0"/>
          </a:p>
        </p:txBody>
      </p:sp>
      <p:pic>
        <p:nvPicPr>
          <p:cNvPr id="3" name="Picture 2" descr="paper phon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5" y="1274375"/>
            <a:ext cx="6744408" cy="50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8717"/>
            <a:ext cx="8111993" cy="138743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/>
              <a:t>4. Overlap and tape the center section.</a:t>
            </a:r>
            <a:endParaRPr lang="en-US" sz="3600" dirty="0"/>
          </a:p>
        </p:txBody>
      </p:sp>
      <p:pic>
        <p:nvPicPr>
          <p:cNvPr id="3" name="Picture 2" descr="paper phone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8" y="1200383"/>
            <a:ext cx="7197973" cy="53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8717"/>
            <a:ext cx="8111993" cy="138743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/>
              <a:t>5. Fold up the sides and tape them to the rolls at the ends.</a:t>
            </a:r>
            <a:endParaRPr lang="en-US" sz="3600" dirty="0"/>
          </a:p>
        </p:txBody>
      </p:sp>
      <p:pic>
        <p:nvPicPr>
          <p:cNvPr id="3" name="Picture 2" descr="paper phone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8" y="1532923"/>
            <a:ext cx="6944920" cy="52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8717"/>
            <a:ext cx="8111993" cy="138743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 smtClean="0"/>
              <a:t>6. The finished “paper phone.”</a:t>
            </a:r>
            <a:endParaRPr lang="en-US" sz="3600" dirty="0"/>
          </a:p>
        </p:txBody>
      </p:sp>
      <p:pic>
        <p:nvPicPr>
          <p:cNvPr id="3" name="Picture 2" descr="paper phon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47" y="1245173"/>
            <a:ext cx="4622945" cy="3467209"/>
          </a:xfrm>
          <a:prstGeom prst="rect">
            <a:avLst/>
          </a:prstGeom>
        </p:spPr>
      </p:pic>
      <p:pic>
        <p:nvPicPr>
          <p:cNvPr id="6" name="Picture 5" descr="paper phone 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65843"/>
            <a:ext cx="4686901" cy="3515176"/>
          </a:xfrm>
          <a:prstGeom prst="rect">
            <a:avLst/>
          </a:prstGeom>
        </p:spPr>
      </p:pic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5999894" y="5971095"/>
            <a:ext cx="2569297" cy="60992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Return to gadgets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47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l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52" y="1925967"/>
            <a:ext cx="4876692" cy="3228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68"/>
            <a:ext cx="8229600" cy="123041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Why do you need pronunciation tools?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05" y="1269808"/>
            <a:ext cx="4265944" cy="514589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Show</a:t>
            </a:r>
            <a:r>
              <a:rPr lang="en-US" dirty="0"/>
              <a:t>, don’t just </a:t>
            </a:r>
            <a:r>
              <a:rPr lang="en-US" dirty="0" smtClean="0"/>
              <a:t>tell.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Students </a:t>
            </a:r>
            <a:r>
              <a:rPr lang="en-US" dirty="0" smtClean="0"/>
              <a:t>learn best </a:t>
            </a:r>
            <a:r>
              <a:rPr lang="en-US" dirty="0" smtClean="0"/>
              <a:t>when material is presented in many different ways.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olb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52" y="1925967"/>
            <a:ext cx="4876692" cy="3228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68"/>
            <a:ext cx="8229600" cy="123041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Why do you need pronunciation tools?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05" y="1241895"/>
            <a:ext cx="4265944" cy="166110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 smtClean="0"/>
              <a:t>You don’t have to spend a lot of money on tools!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6405" y="3114818"/>
            <a:ext cx="41054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 smtClean="0"/>
              <a:t>Here are m</a:t>
            </a:r>
            <a:r>
              <a:rPr lang="en-US" sz="3600" dirty="0" smtClean="0"/>
              <a:t>y </a:t>
            </a:r>
            <a:r>
              <a:rPr lang="en-US" sz="3600" dirty="0" smtClean="0"/>
              <a:t>favorite (cheap) gadgets </a:t>
            </a:r>
            <a:r>
              <a:rPr lang="en-US" sz="3600" dirty="0"/>
              <a:t>from my pronunciation toolbox</a:t>
            </a:r>
          </a:p>
        </p:txBody>
      </p:sp>
    </p:spTree>
    <p:extLst>
      <p:ext uri="{BB962C8B-B14F-4D97-AF65-F5344CB8AC3E}">
        <p14:creationId xmlns:p14="http://schemas.microsoft.com/office/powerpoint/2010/main" val="5000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8"/>
            <a:ext cx="7365956" cy="952432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Glass blobs, beans,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8" y="1321149"/>
            <a:ext cx="3692519" cy="28474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large and small shapes, students form syllable and stress patterns for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688" y="1209496"/>
            <a:ext cx="4232184" cy="1526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688" y="3239492"/>
            <a:ext cx="4232184" cy="148224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31313" y="4745985"/>
            <a:ext cx="5798925" cy="181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What words could these patterns represent?</a:t>
            </a:r>
          </a:p>
        </p:txBody>
      </p:sp>
    </p:spTree>
    <p:extLst>
      <p:ext uri="{BB962C8B-B14F-4D97-AF65-F5344CB8AC3E}">
        <p14:creationId xmlns:p14="http://schemas.microsoft.com/office/powerpoint/2010/main" val="4024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7"/>
            <a:ext cx="7365956" cy="1387433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Pipe cleaners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7" y="1321149"/>
            <a:ext cx="3936695" cy="15678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Model the intonation of sentences.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2763">
            <a:off x="528374" y="1453578"/>
            <a:ext cx="7648171" cy="1571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198" y="3411815"/>
            <a:ext cx="64331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Cheaper: </a:t>
            </a:r>
            <a:r>
              <a:rPr lang="en-US" sz="3200" dirty="0"/>
              <a:t>Use </a:t>
            </a:r>
            <a:r>
              <a:rPr lang="en-US" sz="3200" dirty="0" smtClean="0"/>
              <a:t>string</a:t>
            </a:r>
            <a:r>
              <a:rPr lang="en-US" sz="3200" dirty="0"/>
              <a:t> </a:t>
            </a:r>
            <a:r>
              <a:rPr lang="en-US" sz="3200" dirty="0" smtClean="0"/>
              <a:t>or strips </a:t>
            </a:r>
            <a:r>
              <a:rPr lang="en-US" sz="3200" dirty="0"/>
              <a:t>of paper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4528" y="4264824"/>
            <a:ext cx="7991289" cy="1877437"/>
            <a:chOff x="744528" y="4264824"/>
            <a:chExt cx="7991289" cy="1877437"/>
          </a:xfrm>
        </p:grpSpPr>
        <p:sp>
          <p:nvSpPr>
            <p:cNvPr id="4" name="TextBox 3"/>
            <p:cNvSpPr txBox="1"/>
            <p:nvPr/>
          </p:nvSpPr>
          <p:spPr>
            <a:xfrm>
              <a:off x="2404984" y="4264824"/>
              <a:ext cx="6330833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339725">
                <a:spcAft>
                  <a:spcPts val="1200"/>
                </a:spcAft>
                <a:buFont typeface="Arial"/>
                <a:buChar char="•"/>
              </a:pPr>
              <a:r>
                <a:rPr lang="en-US" sz="3200" i="1" dirty="0" smtClean="0"/>
                <a:t>Pronunciation is important.</a:t>
              </a:r>
            </a:p>
            <a:p>
              <a:pPr marL="457200" indent="-339725">
                <a:spcAft>
                  <a:spcPts val="1200"/>
                </a:spcAft>
                <a:buFont typeface="Arial"/>
                <a:buChar char="•"/>
              </a:pPr>
              <a:r>
                <a:rPr lang="en-US" sz="3200" i="1" dirty="0" smtClean="0"/>
                <a:t>Is pronunciation important?</a:t>
              </a:r>
            </a:p>
            <a:p>
              <a:pPr marL="457200" indent="-339725">
                <a:spcAft>
                  <a:spcPts val="1200"/>
                </a:spcAft>
                <a:buFont typeface="Arial"/>
                <a:buChar char="•"/>
              </a:pPr>
              <a:r>
                <a:rPr lang="en-US" sz="3200" i="1" dirty="0" smtClean="0"/>
                <a:t>Why is pronunciation important?</a:t>
              </a:r>
              <a:endParaRPr lang="en-US" sz="3200" i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4528" y="4264824"/>
              <a:ext cx="114767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Try it: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0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5575">
            <a:off x="4423179" y="2223518"/>
            <a:ext cx="5359849" cy="190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7"/>
            <a:ext cx="7365956" cy="1387433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Drinking straws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7" y="1276507"/>
            <a:ext cx="4730125" cy="507282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To practice intonation, use a straw as a baton to “conduct an orchestra.”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Encourage </a:t>
            </a:r>
            <a:r>
              <a:rPr lang="en-US" dirty="0"/>
              <a:t>lip rounding for /w/, /kw/,and/uw/. 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34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8"/>
            <a:ext cx="7365956" cy="952432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Rubber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8" y="1321149"/>
            <a:ext cx="4255655" cy="36839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Stretch a thick rubber band to practice: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word stress</a:t>
            </a:r>
          </a:p>
          <a:p>
            <a:r>
              <a:rPr lang="en-US" dirty="0" smtClean="0"/>
              <a:t>prominence</a:t>
            </a:r>
          </a:p>
          <a:p>
            <a:r>
              <a:rPr lang="en-US" dirty="0" smtClean="0"/>
              <a:t>tense and lax vowels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1753809"/>
            <a:ext cx="55753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718"/>
            <a:ext cx="7365956" cy="952432"/>
          </a:xfrm>
        </p:spPr>
        <p:txBody>
          <a:bodyPr anchor="t">
            <a:normAutofit/>
          </a:bodyPr>
          <a:lstStyle/>
          <a:p>
            <a:pPr algn="l"/>
            <a:r>
              <a:rPr lang="en-US" dirty="0" smtClean="0"/>
              <a:t>Rubber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28" y="1321149"/>
            <a:ext cx="6874990" cy="10694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Even cheaper: </a:t>
            </a:r>
            <a:r>
              <a:rPr lang="en-US" dirty="0" smtClean="0"/>
              <a:t>Clasp hands tightly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346" y="2211437"/>
            <a:ext cx="4034419" cy="22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5075</TotalTime>
  <Words>450</Words>
  <Application>Microsoft Macintosh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Low-Tech, Low-Cost Gadgets for Your Pronunciation Toolbox  Marla Yoshida• yoshidam@uci.edu http://teachingpronunciation.weebly.com UC Irvine Division of Continuing Education  International Programs TESOL International Convention• March, 2017</vt:lpstr>
      <vt:lpstr>Why do you need pronunciation tools?</vt:lpstr>
      <vt:lpstr>Why do you need pronunciation tools?</vt:lpstr>
      <vt:lpstr>Why do you need pronunciation tools?</vt:lpstr>
      <vt:lpstr>Glass blobs, beans, etc.</vt:lpstr>
      <vt:lpstr>Pipe cleaners</vt:lpstr>
      <vt:lpstr>Drinking straws</vt:lpstr>
      <vt:lpstr>Rubber bands</vt:lpstr>
      <vt:lpstr>Rubber bands</vt:lpstr>
      <vt:lpstr>Balloons</vt:lpstr>
      <vt:lpstr>Mirrors</vt:lpstr>
      <vt:lpstr>Dental Model</vt:lpstr>
      <vt:lpstr>Dental Model</vt:lpstr>
      <vt:lpstr>Listening tubes</vt:lpstr>
      <vt:lpstr>Listening tubes</vt:lpstr>
      <vt:lpstr>For more ideas:</vt:lpstr>
      <vt:lpstr>PowerPoint Presentation</vt:lpstr>
      <vt:lpstr>Questions?</vt:lpstr>
      <vt:lpstr>1. Cut the pattern out of heavy paper.</vt:lpstr>
      <vt:lpstr>2. Fold up on the heavy dotted lines.</vt:lpstr>
      <vt:lpstr>3. Roll and tape the ends.</vt:lpstr>
      <vt:lpstr>4. Overlap and tape the center section.</vt:lpstr>
      <vt:lpstr>5. Fold up the sides and tape them to the rolls at the ends.</vt:lpstr>
      <vt:lpstr>6. The finished “paper phone.”</vt:lpstr>
    </vt:vector>
  </TitlesOfParts>
  <Company>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Marla Yoshida</dc:creator>
  <cp:lastModifiedBy>Marla Yoshida</cp:lastModifiedBy>
  <cp:revision>106</cp:revision>
  <dcterms:created xsi:type="dcterms:W3CDTF">2011-10-11T17:35:59Z</dcterms:created>
  <dcterms:modified xsi:type="dcterms:W3CDTF">2017-03-19T20:47:28Z</dcterms:modified>
</cp:coreProperties>
</file>