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8" r:id="rId16"/>
    <p:sldId id="289" r:id="rId17"/>
    <p:sldId id="286" r:id="rId18"/>
    <p:sldId id="287" r:id="rId19"/>
    <p:sldId id="270" r:id="rId20"/>
    <p:sldId id="284" r:id="rId21"/>
    <p:sldId id="285" r:id="rId22"/>
    <p:sldId id="272" r:id="rId23"/>
    <p:sldId id="274" r:id="rId24"/>
    <p:sldId id="275" r:id="rId25"/>
    <p:sldId id="276" r:id="rId26"/>
    <p:sldId id="267" r:id="rId27"/>
    <p:sldId id="282" r:id="rId28"/>
    <p:sldId id="277" r:id="rId29"/>
    <p:sldId id="263" r:id="rId30"/>
    <p:sldId id="271" r:id="rId31"/>
    <p:sldId id="290" r:id="rId3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789" autoAdjust="0"/>
  </p:normalViewPr>
  <p:slideViewPr>
    <p:cSldViewPr>
      <p:cViewPr varScale="1">
        <p:scale>
          <a:sx n="57" d="100"/>
          <a:sy n="57" d="100"/>
        </p:scale>
        <p:origin x="-512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1722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7929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759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5849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158197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7253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466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17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195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02075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8034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965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9967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1572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018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473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560655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9551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5642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606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7490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17610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87095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576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8773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70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1442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6367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513618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0157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0405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292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4047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22242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913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240487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54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2521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0369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368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422367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04310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6771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461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9742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60594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715511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928190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7494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07877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820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57950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190510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3110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2234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8389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319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23128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789639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64869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1350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92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024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814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57486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89197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88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39164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0019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694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189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475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02242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730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14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415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47360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340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9004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69960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197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051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199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382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46954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717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3237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3055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460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11227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399117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1274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7768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144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0084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140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039001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335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29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8383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20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81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56873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411954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042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0820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11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382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68468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693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82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955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15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1420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97304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90152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960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961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5569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0848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35040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3163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731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001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236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080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128716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5228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333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815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441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613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262911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1858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83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9661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2830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9735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40505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526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5629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678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953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320545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610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0460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095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075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127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7373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80214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72670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033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2231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achingpronunciation.weebly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3.png"/><Relationship Id="rId1" Type="http://schemas.microsoft.com/office/2007/relationships/media" Target="file://localhost/Users/marlayoshida/Desktop/Beyond%20repeat%20after%20me.ppt_media/Beauty%20and%20Beast%201%20minute-6.mov" TargetMode="External"/><Relationship Id="rId2" Type="http://schemas.openxmlformats.org/officeDocument/2006/relationships/video" Target="file://localhost/Users/marlayoshida/Desktop/Beyond%20repeat%20after%20me.ppt_media/Beauty%20and%20Beast%201%20minute-6.m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teachingpronunciation.weebly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3600" y="2895600"/>
            <a:ext cx="11430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Calibri"/>
                <a:cs typeface="Calibri"/>
              </a:rPr>
              <a:t>Introduction to Teaching Pronunciation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r>
              <a:rPr lang="en-US" sz="3600" dirty="0" smtClean="0">
                <a:latin typeface="Calibri"/>
                <a:cs typeface="Calibri"/>
              </a:rPr>
              <a:t>UCI Extension TEFL Programs</a:t>
            </a:r>
          </a:p>
          <a:p>
            <a:r>
              <a:rPr lang="en-US" sz="3600" dirty="0" smtClean="0">
                <a:latin typeface="Calibri"/>
                <a:cs typeface="Calibri"/>
              </a:rPr>
              <a:t>TEFL Workshop • June 27, 2012</a:t>
            </a:r>
          </a:p>
          <a:p>
            <a:r>
              <a:rPr lang="en-US" sz="3600" dirty="0" smtClean="0">
                <a:latin typeface="Calibri"/>
                <a:cs typeface="Calibri"/>
              </a:rPr>
              <a:t>Marla Yoshida</a:t>
            </a:r>
          </a:p>
          <a:p>
            <a:endParaRPr lang="en-US" sz="36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  <a:hlinkClick r:id="rId2"/>
              </a:rPr>
              <a:t>http://teachingpronunciation.weebly.com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49778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/>
          </p:cNvSpPr>
          <p:nvPr/>
        </p:nvSpPr>
        <p:spPr bwMode="auto">
          <a:xfrm>
            <a:off x="1003300" y="635000"/>
            <a:ext cx="10579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Multisensory reinforcement techniques</a:t>
            </a:r>
          </a:p>
        </p:txBody>
      </p:sp>
      <p:sp>
        <p:nvSpPr>
          <p:cNvPr id="21513" name="Rectangle 9"/>
          <p:cNvSpPr>
            <a:spLocks/>
          </p:cNvSpPr>
          <p:nvPr/>
        </p:nvSpPr>
        <p:spPr bwMode="auto">
          <a:xfrm>
            <a:off x="1003300" y="1663700"/>
            <a:ext cx="115189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Auditory: 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Use the sense of hearing.</a:t>
            </a:r>
            <a:endParaRPr lang="en-US" sz="36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 •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Choral and individual repetition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 • Memory pegs: an image or phrase connected to the sound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05413"/>
            <a:ext cx="22479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5765800"/>
            <a:ext cx="32385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5397500"/>
            <a:ext cx="24050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1173163"/>
            <a:ext cx="2882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2014538"/>
            <a:ext cx="21971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0"/>
          <p:cNvSpPr>
            <a:spLocks/>
          </p:cNvSpPr>
          <p:nvPr/>
        </p:nvSpPr>
        <p:spPr bwMode="auto">
          <a:xfrm>
            <a:off x="1003300" y="635000"/>
            <a:ext cx="10579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Multisensory reinforcement techniques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1003300" y="1663700"/>
            <a:ext cx="6477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Tactile: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Use the sense of touch. </a:t>
            </a:r>
          </a:p>
          <a:p>
            <a:pPr marL="571500" indent="-390525" algn="l">
              <a:spcBef>
                <a:spcPts val="2400"/>
              </a:spcBef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Stretch rubber bands to represent word stress.</a:t>
            </a:r>
          </a:p>
          <a:p>
            <a:pPr marL="571500" indent="-390525" algn="l">
              <a:spcBef>
                <a:spcPts val="2400"/>
              </a:spcBef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 feather shows aspiration of stops.</a:t>
            </a:r>
          </a:p>
          <a:p>
            <a:pPr marL="571500" indent="-390525" algn="l">
              <a:spcBef>
                <a:spcPts val="2400"/>
              </a:spcBef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Hand on throat to feel the vibration of the vocal cords</a:t>
            </a:r>
          </a:p>
          <a:p>
            <a:pPr marL="571500" indent="-390525" algn="l">
              <a:spcBef>
                <a:spcPts val="2400"/>
              </a:spcBef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Play a kazoo to feel intonation patterns</a:t>
            </a:r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159250"/>
            <a:ext cx="26162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6831013"/>
            <a:ext cx="311308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953000"/>
            <a:ext cx="48006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979488" y="8248650"/>
            <a:ext cx="4800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Marsha Chan: Using Your Hands to Teach Pronunciation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903788"/>
            <a:ext cx="37211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6719888" y="8153400"/>
            <a:ext cx="5041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Millicent Alexander: Pronouncercizing</a:t>
            </a: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1003300" y="635000"/>
            <a:ext cx="10579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Multisensory reinforcement techniques</a:t>
            </a: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1003300" y="1663700"/>
            <a:ext cx="1084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Kinesthetic: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Hand and body movements to help learners understand how pronunciation works. 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Body movements 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can be used to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represent sounds and suprasegmental features.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Drama Techniques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070600"/>
            <a:ext cx="6070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5638800"/>
            <a:ext cx="3378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6000" y="1752600"/>
            <a:ext cx="112776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5" indent="-571500" algn="l" defTabSz="906463">
              <a:spcAft>
                <a:spcPts val="3000"/>
              </a:spcAft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Plays, skits, role plays, puppets</a:t>
            </a:r>
          </a:p>
          <a:p>
            <a:pPr marL="873125" indent="-571500" algn="l" defTabSz="906463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Many students feel more comfortable trying out new sounds or intonation patterns when they’re pretending to be someone else.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76300" y="1651000"/>
            <a:ext cx="11430000" cy="1701800"/>
          </a:xfrm>
          <a:ln/>
        </p:spPr>
        <p:txBody>
          <a:bodyPr anchor="t"/>
          <a:lstStyle/>
          <a:p>
            <a:pPr marL="58738" indent="1588" algn="l">
              <a:spcBef>
                <a:spcPts val="400"/>
              </a:spcBef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sz="4200" dirty="0" smtClean="0">
                <a:latin typeface="Calibri"/>
                <a:cs typeface="Calibri"/>
              </a:rPr>
              <a:t>Students watch a video clip, then practice the dialog, trying to sound exactly like the characters.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977900" y="635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Shadowing and Mirroring</a:t>
            </a:r>
          </a:p>
        </p:txBody>
      </p:sp>
      <p:pic>
        <p:nvPicPr>
          <p:cNvPr id="25610" name="Beauty and Beast 1 minute-6.mov" descr="/Users/marlayoshida/Desktop/Beyond repeat after me.ppt_media/Beauty and Beast 1 minute-6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886200"/>
            <a:ext cx="597916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482600" y="3200400"/>
            <a:ext cx="5613400" cy="3556000"/>
            <a:chOff x="0" y="-96"/>
            <a:chExt cx="3536" cy="2240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0" y="-96"/>
              <a:ext cx="3536" cy="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endParaRPr lang="en-US" sz="24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endParaRP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Beast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:	Belle,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/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are you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 /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happy here with me?  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Belle:	Yes.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Beast:	What is it?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Belle:	If only I could see my father again,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/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just for a moment.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 //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I miss him so much! </a:t>
              </a:r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668" y="388"/>
              <a:ext cx="408" cy="92"/>
            </a:xfrm>
            <a:custGeom>
              <a:avLst/>
              <a:gdLst>
                <a:gd name="T0" fmla="*/ 0 w 21600"/>
                <a:gd name="T1" fmla="*/ 20700 h 20925"/>
                <a:gd name="T2" fmla="*/ 8894 w 21600"/>
                <a:gd name="T3" fmla="*/ 18000 h 20925"/>
                <a:gd name="T4" fmla="*/ 16729 w 21600"/>
                <a:gd name="T5" fmla="*/ 9900 h 20925"/>
                <a:gd name="T6" fmla="*/ 21600 w 21600"/>
                <a:gd name="T7" fmla="*/ 0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25">
                  <a:moveTo>
                    <a:pt x="0" y="20700"/>
                  </a:moveTo>
                  <a:cubicBezTo>
                    <a:pt x="4235" y="21600"/>
                    <a:pt x="5956" y="19897"/>
                    <a:pt x="8894" y="18000"/>
                  </a:cubicBezTo>
                  <a:cubicBezTo>
                    <a:pt x="11552" y="16284"/>
                    <a:pt x="14179" y="13512"/>
                    <a:pt x="16729" y="9900"/>
                  </a:cubicBezTo>
                  <a:cubicBezTo>
                    <a:pt x="18437" y="7481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1220" y="464"/>
              <a:ext cx="548" cy="8"/>
            </a:xfrm>
            <a:custGeom>
              <a:avLst/>
              <a:gdLst>
                <a:gd name="T0" fmla="*/ 0 w 21600"/>
                <a:gd name="T1" fmla="*/ 0 h 43200"/>
                <a:gd name="T2" fmla="*/ 7095 w 21600"/>
                <a:gd name="T3" fmla="*/ 0 h 43200"/>
                <a:gd name="T4" fmla="*/ 12771 w 21600"/>
                <a:gd name="T5" fmla="*/ 0 h 43200"/>
                <a:gd name="T6" fmla="*/ 21600 w 21600"/>
                <a:gd name="T7" fmla="*/ 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43200">
                  <a:moveTo>
                    <a:pt x="0" y="0"/>
                  </a:moveTo>
                  <a:cubicBezTo>
                    <a:pt x="3153" y="21600"/>
                    <a:pt x="7095" y="0"/>
                    <a:pt x="7095" y="0"/>
                  </a:cubicBezTo>
                  <a:lnTo>
                    <a:pt x="12771" y="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1908" y="312"/>
              <a:ext cx="1540" cy="120"/>
            </a:xfrm>
            <a:custGeom>
              <a:avLst/>
              <a:gdLst>
                <a:gd name="T0" fmla="*/ 0 w 21600"/>
                <a:gd name="T1" fmla="*/ 20903 h 20903"/>
                <a:gd name="T2" fmla="*/ 2581 w 21600"/>
                <a:gd name="T3" fmla="*/ 5574 h 20903"/>
                <a:gd name="T4" fmla="*/ 20815 w 21600"/>
                <a:gd name="T5" fmla="*/ 4181 h 20903"/>
                <a:gd name="T6" fmla="*/ 21600 w 21600"/>
                <a:gd name="T7" fmla="*/ 0 h 20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03">
                  <a:moveTo>
                    <a:pt x="0" y="20903"/>
                  </a:moveTo>
                  <a:cubicBezTo>
                    <a:pt x="1122" y="21600"/>
                    <a:pt x="1625" y="7668"/>
                    <a:pt x="2581" y="5574"/>
                  </a:cubicBezTo>
                  <a:cubicBezTo>
                    <a:pt x="4238" y="1942"/>
                    <a:pt x="14738" y="5962"/>
                    <a:pt x="20815" y="4181"/>
                  </a:cubicBezTo>
                  <a:cubicBezTo>
                    <a:pt x="21099" y="4097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668" y="760"/>
              <a:ext cx="380" cy="220"/>
            </a:xfrm>
            <a:custGeom>
              <a:avLst/>
              <a:gdLst>
                <a:gd name="T0" fmla="*/ 0 w 21600"/>
                <a:gd name="T1" fmla="*/ 0 h 21600"/>
                <a:gd name="T2" fmla="*/ 12051 w 21600"/>
                <a:gd name="T3" fmla="*/ 4713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547" y="393"/>
                    <a:pt x="9012" y="3026"/>
                    <a:pt x="12051" y="4713"/>
                  </a:cubicBezTo>
                  <a:cubicBezTo>
                    <a:pt x="18417" y="8247"/>
                    <a:pt x="2160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664" y="1080"/>
              <a:ext cx="820" cy="239"/>
            </a:xfrm>
            <a:custGeom>
              <a:avLst/>
              <a:gdLst>
                <a:gd name="T0" fmla="*/ 0 w 21600"/>
                <a:gd name="T1" fmla="+- 0 18857 1104"/>
                <a:gd name="T2" fmla="*/ 18857 h 20496"/>
                <a:gd name="T3" fmla="*/ 11169 w 21600"/>
                <a:gd name="T4" fmla="+- 0 3086 1104"/>
                <a:gd name="T5" fmla="*/ 3086 h 20496"/>
                <a:gd name="T6" fmla="*/ 15700 w 21600"/>
                <a:gd name="T7" fmla="+- 0 3086 1104"/>
                <a:gd name="T8" fmla="*/ 3086 h 20496"/>
                <a:gd name="T9" fmla="*/ 21600 w 21600"/>
                <a:gd name="T10" fmla="+- 0 21600 1104"/>
                <a:gd name="T11" fmla="*/ 21600 h 2049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0496">
                  <a:moveTo>
                    <a:pt x="0" y="17753"/>
                  </a:moveTo>
                  <a:cubicBezTo>
                    <a:pt x="3138" y="19314"/>
                    <a:pt x="8429" y="5410"/>
                    <a:pt x="11169" y="1982"/>
                  </a:cubicBezTo>
                  <a:cubicBezTo>
                    <a:pt x="12926" y="-218"/>
                    <a:pt x="13803" y="-1104"/>
                    <a:pt x="15700" y="1982"/>
                  </a:cubicBezTo>
                  <a:cubicBezTo>
                    <a:pt x="18395" y="6367"/>
                    <a:pt x="21600" y="20496"/>
                    <a:pt x="21600" y="20496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664" y="1584"/>
              <a:ext cx="2688" cy="121"/>
            </a:xfrm>
            <a:custGeom>
              <a:avLst/>
              <a:gdLst>
                <a:gd name="T0" fmla="*/ 0 w 21600"/>
                <a:gd name="T1" fmla="+- 0 14493 2552"/>
                <a:gd name="T2" fmla="*/ 14493 h 14509"/>
                <a:gd name="T3" fmla="*/ 1839 w 21600"/>
                <a:gd name="T4" fmla="+- 0 3233 2552"/>
                <a:gd name="T5" fmla="*/ 3233 h 14509"/>
                <a:gd name="T6" fmla="*/ 3407 w 21600"/>
                <a:gd name="T7" fmla="+- 0 12960 2552"/>
                <a:gd name="T8" fmla="*/ 12960 h 14509"/>
                <a:gd name="T9" fmla="*/ 21600 w 21600"/>
                <a:gd name="T10" fmla="+- 0 13920 2552"/>
                <a:gd name="T11" fmla="*/ 13920 h 1450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4509">
                  <a:moveTo>
                    <a:pt x="0" y="11941"/>
                  </a:moveTo>
                  <a:cubicBezTo>
                    <a:pt x="1414" y="7528"/>
                    <a:pt x="915" y="4282"/>
                    <a:pt x="1839" y="681"/>
                  </a:cubicBezTo>
                  <a:cubicBezTo>
                    <a:pt x="2668" y="-2552"/>
                    <a:pt x="2927" y="6247"/>
                    <a:pt x="3407" y="10408"/>
                  </a:cubicBezTo>
                  <a:cubicBezTo>
                    <a:pt x="4404" y="19048"/>
                    <a:pt x="21600" y="11368"/>
                    <a:pt x="21600" y="11368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8" y="1878"/>
              <a:ext cx="1372" cy="162"/>
            </a:xfrm>
            <a:custGeom>
              <a:avLst/>
              <a:gdLst>
                <a:gd name="T0" fmla="*/ 0 w 21600"/>
                <a:gd name="T1" fmla="+- 0 4053 3337"/>
                <a:gd name="T2" fmla="*/ 4053 h 17822"/>
                <a:gd name="T3" fmla="*/ 7935 w 21600"/>
                <a:gd name="T4" fmla="+- 0 17633 3337"/>
                <a:gd name="T5" fmla="*/ 17633 h 17822"/>
                <a:gd name="T6" fmla="*/ 15114 w 21600"/>
                <a:gd name="T7" fmla="+- 0 21159 3337"/>
                <a:gd name="T8" fmla="*/ 21159 h 17822"/>
                <a:gd name="T9" fmla="*/ 21600 w 21600"/>
                <a:gd name="T10" fmla="+- 0 14988 3337"/>
                <a:gd name="T11" fmla="*/ 14988 h 1782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7822">
                  <a:moveTo>
                    <a:pt x="0" y="716"/>
                  </a:moveTo>
                  <a:cubicBezTo>
                    <a:pt x="2771" y="-3337"/>
                    <a:pt x="6125" y="10992"/>
                    <a:pt x="7935" y="14296"/>
                  </a:cubicBezTo>
                  <a:cubicBezTo>
                    <a:pt x="9383" y="16940"/>
                    <a:pt x="14027" y="17598"/>
                    <a:pt x="15114" y="17822"/>
                  </a:cubicBezTo>
                  <a:cubicBezTo>
                    <a:pt x="17255" y="18263"/>
                    <a:pt x="21600" y="11651"/>
                    <a:pt x="21600" y="11651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1615" y="2004"/>
              <a:ext cx="1653" cy="140"/>
            </a:xfrm>
            <a:custGeom>
              <a:avLst/>
              <a:gdLst>
                <a:gd name="T0" fmla="*/ 0 w 21600"/>
                <a:gd name="T1" fmla="+- 0 11826 6705"/>
                <a:gd name="T2" fmla="*/ 11826 h 14895"/>
                <a:gd name="T3" fmla="*/ 6088 w 21600"/>
                <a:gd name="T4" fmla="+- 0 14743 6705"/>
                <a:gd name="T5" fmla="*/ 14743 h 14895"/>
                <a:gd name="T6" fmla="*/ 10617 w 21600"/>
                <a:gd name="T7" fmla="+- 0 14743 6705"/>
                <a:gd name="T8" fmla="*/ 14743 h 14895"/>
                <a:gd name="T9" fmla="*/ 11977 w 21600"/>
                <a:gd name="T10" fmla="+- 0 7886 6705"/>
                <a:gd name="T11" fmla="*/ 7886 h 14895"/>
                <a:gd name="T12" fmla="*/ 13912 w 21600"/>
                <a:gd name="T13" fmla="+- 0 12171 6705"/>
                <a:gd name="T14" fmla="*/ 12171 h 14895"/>
                <a:gd name="T15" fmla="*/ 21600 w 21600"/>
                <a:gd name="T16" fmla="+- 0 21600 6705"/>
                <a:gd name="T17" fmla="*/ 21600 h 148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</a:cxnLst>
              <a:rect l="0" t="0" r="r" b="b"/>
              <a:pathLst>
                <a:path w="21600" h="14895">
                  <a:moveTo>
                    <a:pt x="0" y="5121"/>
                  </a:moveTo>
                  <a:cubicBezTo>
                    <a:pt x="3410" y="-6705"/>
                    <a:pt x="4585" y="4826"/>
                    <a:pt x="6088" y="8038"/>
                  </a:cubicBezTo>
                  <a:cubicBezTo>
                    <a:pt x="7291" y="10609"/>
                    <a:pt x="10303" y="9324"/>
                    <a:pt x="10617" y="8038"/>
                  </a:cubicBezTo>
                  <a:cubicBezTo>
                    <a:pt x="11041" y="6302"/>
                    <a:pt x="11088" y="2466"/>
                    <a:pt x="11977" y="1181"/>
                  </a:cubicBezTo>
                  <a:cubicBezTo>
                    <a:pt x="13063" y="-390"/>
                    <a:pt x="13232" y="3752"/>
                    <a:pt x="13912" y="5466"/>
                  </a:cubicBezTo>
                  <a:cubicBezTo>
                    <a:pt x="15462" y="9376"/>
                    <a:pt x="21600" y="14895"/>
                    <a:pt x="21600" y="14895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6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1092200" y="1447800"/>
            <a:ext cx="10896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Use your imagination to find new ways to teach pronunciation communicatively and effectively</a:t>
            </a:r>
            <a:r>
              <a:rPr lang="en-US" sz="48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algn="l"/>
            <a:endParaRPr lang="en-US" sz="4800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For more ideas and tutorials on teaching pronunciation: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hlinkClick r:id="rId2"/>
              </a:rPr>
              <a:t>http://teachingpronunciation.weebly.com</a:t>
            </a:r>
            <a:r>
              <a:rPr lang="en-US" sz="48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</a:t>
            </a:r>
            <a:endParaRPr lang="en-US" sz="48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977900" y="1790700"/>
            <a:ext cx="3035300" cy="6400800"/>
          </a:xfrm>
          <a:ln/>
        </p:spPr>
        <p:txBody>
          <a:bodyPr anchor="t"/>
          <a:lstStyle/>
          <a:p>
            <a:pPr algn="l">
              <a:spcBef>
                <a:spcPts val="2000"/>
              </a:spcBef>
              <a:tabLst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sz="3600"/>
              <a:t>Try using games that get students to speak freely.</a:t>
            </a:r>
            <a:br>
              <a:rPr lang="en-US" sz="3600"/>
            </a:br>
            <a:r>
              <a:rPr lang="en-US" sz="3600"/>
              <a:t>(</a:t>
            </a:r>
            <a:r>
              <a:rPr lang="ja-JP" altLang="en-US" sz="3600">
                <a:latin typeface="Arial"/>
              </a:rPr>
              <a:t>“</a:t>
            </a:r>
            <a:r>
              <a:rPr lang="en-US" sz="3600"/>
              <a:t>Lace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/>
              <a:t> them with sounds you want to practice.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/>
              <a:t>)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Pronunciation games for fluency</a:t>
            </a:r>
            <a:endParaRPr lang="en-US" sz="48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676400"/>
            <a:ext cx="85232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7454900"/>
            <a:ext cx="134778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Using authentic </a:t>
            </a:r>
            <a:r>
              <a:rPr lang="en-US" sz="48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materials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977900" y="1854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Songs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Poetry, rhymes, and chants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Advertisements, menus, and pictures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Cartoons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Magazines and newspapers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Video clips from movies, TV programs, YouTube, or other online sources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Stories, plays, and other literature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74977"/>
              </p:ext>
            </p:extLst>
          </p:nvPr>
        </p:nvGraphicFramePr>
        <p:xfrm>
          <a:off x="1549400" y="229053"/>
          <a:ext cx="10058400" cy="943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3" imgW="6388100" imgH="5994400" progId="Word.Document.12">
                  <p:embed/>
                </p:oleObj>
              </mc:Choice>
              <mc:Fallback>
                <p:oleObj name="Document" r:id="rId3" imgW="6388100" imgH="599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9400" y="229053"/>
                        <a:ext cx="10058400" cy="943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779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What do you need to know when you teach pronunciation?</a:t>
            </a:r>
            <a:endParaRPr lang="en-US" sz="48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" y="2667000"/>
            <a:ext cx="11277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5" indent="-571500" algn="l" defTabSz="906463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You need to know about pronunciation.</a:t>
            </a:r>
          </a:p>
          <a:p>
            <a:pPr marL="873125" indent="-571500" algn="l" defTabSz="906463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You need to understand the problems your students might have.</a:t>
            </a:r>
          </a:p>
          <a:p>
            <a:pPr marL="873125" indent="-571500" algn="l" defTabSz="906463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You need to know how to teach these things to your students and help them practice effectively.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698500" y="723900"/>
            <a:ext cx="11214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The Articulatory System</a:t>
            </a:r>
            <a:endParaRPr lang="en-US" sz="48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914400"/>
            <a:ext cx="6826160" cy="85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35000" y="1600200"/>
            <a:ext cx="5257800" cy="689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Lips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Teeth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Tongue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Alveolar ridge (tooth ridge/gum ridge)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Hard palate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Soft palate (velum)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Nasal passage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Jaw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Vocal cords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Trachea (wind pipe) </a:t>
            </a:r>
          </a:p>
        </p:txBody>
      </p:sp>
    </p:spTree>
    <p:extLst>
      <p:ext uri="{BB962C8B-B14F-4D97-AF65-F5344CB8AC3E}">
        <p14:creationId xmlns:p14="http://schemas.microsoft.com/office/powerpoint/2010/main" val="312983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08043"/>
              </p:ext>
            </p:extLst>
          </p:nvPr>
        </p:nvGraphicFramePr>
        <p:xfrm>
          <a:off x="377568" y="1371600"/>
          <a:ext cx="12678032" cy="75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3" imgW="6507481" imgH="3870960" progId="Word.Document.8">
                  <p:embed/>
                </p:oleObj>
              </mc:Choice>
              <mc:Fallback>
                <p:oleObj name="Document" r:id="rId3" imgW="6507481" imgH="3870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68" y="1371600"/>
                        <a:ext cx="12678032" cy="754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0200" y="457200"/>
            <a:ext cx="1203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Calibri"/>
                <a:cs typeface="Calibri"/>
              </a:rPr>
              <a:t>Consonants: </a:t>
            </a:r>
            <a:r>
              <a:rPr lang="en-US" sz="3200" dirty="0" smtClean="0">
                <a:latin typeface="Calibri"/>
                <a:cs typeface="Calibri"/>
              </a:rPr>
              <a:t>• </a:t>
            </a:r>
            <a:r>
              <a:rPr lang="en-US" sz="3200" dirty="0" smtClean="0">
                <a:latin typeface="Calibri"/>
                <a:cs typeface="Calibri"/>
              </a:rPr>
              <a:t>Voicing  </a:t>
            </a:r>
            <a:r>
              <a:rPr lang="en-US" sz="3200" dirty="0" smtClean="0">
                <a:latin typeface="Calibri"/>
                <a:cs typeface="Calibri"/>
              </a:rPr>
              <a:t>•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Place of Articulation 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•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Manner of Articulation</a:t>
            </a:r>
          </a:p>
        </p:txBody>
      </p:sp>
    </p:spTree>
    <p:extLst>
      <p:ext uri="{BB962C8B-B14F-4D97-AF65-F5344CB8AC3E}">
        <p14:creationId xmlns:p14="http://schemas.microsoft.com/office/powerpoint/2010/main" val="860543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3" y="3429000"/>
            <a:ext cx="12279887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2200" y="228600"/>
            <a:ext cx="982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Calibri"/>
                <a:cs typeface="Calibri"/>
              </a:rPr>
              <a:t>Vowels: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Tongue position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Lip rounding 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Tense vs. lax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Simple vowels, glided vowels, and diphthongs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35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How can we teach pronunciation effectively? </a:t>
            </a: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927100" y="1860550"/>
            <a:ext cx="11214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873125" indent="-571500" algn="l" defTabSz="906463">
              <a:spcAft>
                <a:spcPts val="3000"/>
              </a:spcAft>
              <a:buClr>
                <a:srgbClr val="000000"/>
              </a:buClr>
              <a:buSzPct val="125000"/>
              <a:buFont typeface="Arial"/>
              <a:buChar char="•"/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dirty="0">
                <a:latin typeface="Calibri"/>
                <a:cs typeface="Calibri"/>
              </a:rPr>
              <a:t>We need to do more than simply teach rules and use mechanical drills. </a:t>
            </a:r>
          </a:p>
          <a:p>
            <a:pPr marL="873125" indent="-571500" algn="l" defTabSz="906463">
              <a:spcAft>
                <a:spcPts val="3000"/>
              </a:spcAft>
              <a:buClr>
                <a:srgbClr val="000000"/>
              </a:buClr>
              <a:buSzPct val="125000"/>
              <a:buFont typeface="Arial"/>
              <a:buChar char="•"/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dirty="0">
                <a:latin typeface="Calibri"/>
                <a:cs typeface="Calibri"/>
              </a:rPr>
              <a:t>Individual sounds vs. the musical aspects of </a:t>
            </a:r>
            <a:r>
              <a:rPr lang="en-US" dirty="0" smtClean="0">
                <a:latin typeface="Calibri"/>
                <a:cs typeface="Calibri"/>
              </a:rPr>
              <a:t>pronunciation (Intonation, stress, rhythm)</a:t>
            </a:r>
            <a:endParaRPr lang="en-US" dirty="0">
              <a:latin typeface="Calibri"/>
              <a:cs typeface="Calibri"/>
            </a:endParaRPr>
          </a:p>
          <a:p>
            <a:pPr marL="873125" indent="-571500" algn="l" defTabSz="906463">
              <a:spcAft>
                <a:spcPts val="3000"/>
              </a:spcAft>
              <a:buClr>
                <a:srgbClr val="000000"/>
              </a:buClr>
              <a:buSzPct val="125000"/>
              <a:buFont typeface="Arial"/>
              <a:buChar char="•"/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dirty="0">
                <a:latin typeface="Calibri"/>
                <a:cs typeface="Calibri"/>
              </a:rPr>
              <a:t>Simple repetition is fine, but we also need meaningful or communicative activities</a:t>
            </a:r>
          </a:p>
          <a:p>
            <a:pPr marL="873125" indent="-571500" algn="l" defTabSz="906463">
              <a:spcAft>
                <a:spcPts val="3000"/>
              </a:spcAft>
              <a:buClr>
                <a:srgbClr val="000000"/>
              </a:buClr>
              <a:buSzPct val="125000"/>
              <a:buFont typeface="Arial"/>
              <a:buChar char="•"/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dirty="0">
                <a:latin typeface="Calibri"/>
                <a:cs typeface="Calibri"/>
              </a:rPr>
              <a:t>Use a wide range of </a:t>
            </a:r>
            <a:r>
              <a:rPr lang="en-US" dirty="0" smtClean="0">
                <a:latin typeface="Calibri"/>
                <a:cs typeface="Calibri"/>
              </a:rPr>
              <a:t>techniques and activities. 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555023"/>
              </p:ext>
            </p:extLst>
          </p:nvPr>
        </p:nvGraphicFramePr>
        <p:xfrm>
          <a:off x="558800" y="1905000"/>
          <a:ext cx="11767008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3" imgW="5791200" imgH="3264408" progId="Word.Document.8">
                  <p:embed/>
                </p:oleObj>
              </mc:Choice>
              <mc:Fallback>
                <p:oleObj name="Document" r:id="rId3" imgW="5791200" imgH="32644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05000"/>
                        <a:ext cx="11767008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39800" y="685800"/>
            <a:ext cx="8117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Pronunciation practice activities</a:t>
            </a:r>
            <a:endParaRPr lang="en-US" sz="48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925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14625"/>
              </p:ext>
            </p:extLst>
          </p:nvPr>
        </p:nvGraphicFramePr>
        <p:xfrm>
          <a:off x="404460" y="2362200"/>
          <a:ext cx="1249874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3" imgW="6498336" imgH="2749296" progId="Word.Document.8">
                  <p:embed/>
                </p:oleObj>
              </mc:Choice>
              <mc:Fallback>
                <p:oleObj name="Document" r:id="rId3" imgW="6498336" imgH="2749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60" y="2362200"/>
                        <a:ext cx="1249874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87400" y="762000"/>
            <a:ext cx="9667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Pronunciation </a:t>
            </a:r>
            <a:r>
              <a:rPr lang="en-US" sz="44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practice activities: Info gap</a:t>
            </a:r>
            <a:endParaRPr lang="en-US" sz="44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554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1003300" y="1663700"/>
            <a:ext cx="6667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Visual: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Let students </a:t>
            </a:r>
            <a:r>
              <a:rPr lang="en-US" sz="3600" i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see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how to pronounce sounds through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 • pictures and diagrams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 • demonstrations (live/on video)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 • models (like giant teeth) 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 • phonemic alphabets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 • 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colors to represent sounds</a:t>
            </a:r>
            <a:endParaRPr lang="en-US" sz="36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  <a:p>
            <a:pPr algn="l">
              <a:spcBef>
                <a:spcPts val="2400"/>
              </a:spcBef>
            </a:pP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36" b="11201"/>
          <a:stretch>
            <a:fillRect/>
          </a:stretch>
        </p:blipFill>
        <p:spPr bwMode="auto">
          <a:xfrm>
            <a:off x="7204075" y="4464050"/>
            <a:ext cx="24669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22400"/>
            <a:ext cx="2362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1003300" y="635000"/>
            <a:ext cx="10579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Multisensory reinforcement techniques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3670300"/>
            <a:ext cx="37084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96113"/>
            <a:ext cx="31623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5" y="2794000"/>
            <a:ext cx="2603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CC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Pages>0</Pages>
  <Words>497</Words>
  <Characters>0</Characters>
  <Application>Microsoft Macintosh PowerPoint</Application>
  <PresentationFormat>Custom</PresentationFormat>
  <Lines>0</Lines>
  <Paragraphs>83</Paragraphs>
  <Slides>18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watch a video clip, then practice the dialog, trying to sound exactly like the characters.</vt:lpstr>
      <vt:lpstr>PowerPoint Presentation</vt:lpstr>
      <vt:lpstr>Try using games that get students to speak freely. (“Lace” them with sounds you want to practice.”)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Marla Yoshida</cp:lastModifiedBy>
  <cp:revision>27</cp:revision>
  <dcterms:modified xsi:type="dcterms:W3CDTF">2012-06-26T21:39:33Z</dcterms:modified>
</cp:coreProperties>
</file>