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0"/>
  </p:handoutMasterIdLst>
  <p:sldIdLst>
    <p:sldId id="256" r:id="rId2"/>
    <p:sldId id="257" r:id="rId3"/>
    <p:sldId id="258" r:id="rId4"/>
    <p:sldId id="270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8" r:id="rId17"/>
    <p:sldId id="269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/>
    <p:restoredTop sz="99424" autoAdjust="0"/>
  </p:normalViewPr>
  <p:slideViewPr>
    <p:cSldViewPr snapToGrid="0" snapToObjects="1">
      <p:cViewPr varScale="1">
        <p:scale>
          <a:sx n="80" d="100"/>
          <a:sy n="80" d="100"/>
        </p:scale>
        <p:origin x="11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AC549-B7DE-304D-85B7-F0C87F98BD8E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40237-4FEB-A34F-801E-601E119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5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184" y="1890759"/>
            <a:ext cx="6762749" cy="1470025"/>
          </a:xfrm>
        </p:spPr>
        <p:txBody>
          <a:bodyPr/>
          <a:lstStyle/>
          <a:p>
            <a:pPr algn="ctr"/>
            <a:r>
              <a:rPr lang="en-US" dirty="0"/>
              <a:t>How to Speak ESL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286" y="3231575"/>
            <a:ext cx="7335251" cy="17526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Communicating Clearly with ESL Students</a:t>
            </a:r>
          </a:p>
          <a:p>
            <a:pPr algn="ctr"/>
            <a:r>
              <a:rPr lang="en-US" sz="2800" dirty="0"/>
              <a:t>for Activities Staff</a:t>
            </a:r>
          </a:p>
        </p:txBody>
      </p:sp>
    </p:spTree>
    <p:extLst>
      <p:ext uri="{BB962C8B-B14F-4D97-AF65-F5344CB8AC3E}">
        <p14:creationId xmlns:p14="http://schemas.microsoft.com/office/powerpoint/2010/main" val="3722705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544088"/>
            <a:ext cx="7583487" cy="5967180"/>
          </a:xfrm>
        </p:spPr>
        <p:txBody>
          <a:bodyPr>
            <a:normAutofit/>
          </a:bodyPr>
          <a:lstStyle/>
          <a:p>
            <a:pPr marL="1138238" indent="-1138238">
              <a:buNone/>
            </a:pPr>
            <a:r>
              <a:rPr lang="en-US" sz="2600" dirty="0"/>
              <a:t>______ Now look at page 2.</a:t>
            </a:r>
          </a:p>
          <a:p>
            <a:pPr marL="1138238" indent="-1138238">
              <a:buNone/>
            </a:pPr>
            <a:r>
              <a:rPr lang="en-US" sz="2600" dirty="0"/>
              <a:t>______ Now, what I want you to do next is I want      you to turn over the paper and look at the back side.</a:t>
            </a:r>
          </a:p>
          <a:p>
            <a:pPr marL="1138238" indent="-1138238">
              <a:buNone/>
            </a:pPr>
            <a:endParaRPr lang="en-US" sz="900" dirty="0"/>
          </a:p>
          <a:p>
            <a:pPr marL="1138238" indent="-1138238">
              <a:buNone/>
            </a:pPr>
            <a:r>
              <a:rPr lang="en-US" sz="2600" dirty="0"/>
              <a:t>______ The parking office is on the second floor of the police station.</a:t>
            </a:r>
          </a:p>
          <a:p>
            <a:pPr marL="1138238" indent="-1138238">
              <a:buNone/>
            </a:pPr>
            <a:r>
              <a:rPr lang="en-US" sz="2600" dirty="0"/>
              <a:t>______ You’re going to want to go over to the police station, then go upstairs (you can take the stairs or the elevator) and that’s where the parking office is.</a:t>
            </a:r>
          </a:p>
        </p:txBody>
      </p:sp>
    </p:spTree>
    <p:extLst>
      <p:ext uri="{BB962C8B-B14F-4D97-AF65-F5344CB8AC3E}">
        <p14:creationId xmlns:p14="http://schemas.microsoft.com/office/powerpoint/2010/main" val="314439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8059737" cy="420893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Use your voice consciously and effectively. </a:t>
            </a:r>
          </a:p>
          <a:p>
            <a:r>
              <a:rPr lang="en-US" sz="2800" dirty="0"/>
              <a:t>Slow down.</a:t>
            </a:r>
          </a:p>
          <a:p>
            <a:r>
              <a:rPr lang="en-US" sz="2800" dirty="0"/>
              <a:t>Speak more clearly than usual.</a:t>
            </a:r>
          </a:p>
          <a:p>
            <a:r>
              <a:rPr lang="en-US" sz="2800" dirty="0"/>
              <a:t>Talk loudly enough to be heard.</a:t>
            </a:r>
          </a:p>
          <a:p>
            <a:pPr lvl="0"/>
            <a:r>
              <a:rPr lang="en-US" sz="2800" dirty="0"/>
              <a:t>Use pauses and variations in speed and intonation to make important points stand out. 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5829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Pronunciation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745935" cy="420893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Most ESL students are not used to “real” American pronunciation.</a:t>
            </a:r>
          </a:p>
          <a:p>
            <a:r>
              <a:rPr lang="en-US" sz="2800" dirty="0"/>
              <a:t>Use more careful and distinct pronunciation, even if it seems strange.</a:t>
            </a:r>
          </a:p>
          <a:p>
            <a:r>
              <a:rPr lang="en-US" sz="2600" dirty="0"/>
              <a:t>Avoid extremely contracted forms:</a:t>
            </a:r>
          </a:p>
          <a:p>
            <a:pPr lvl="1"/>
            <a:r>
              <a:rPr lang="en-US" sz="2600" dirty="0" err="1"/>
              <a:t>Whatcha</a:t>
            </a:r>
            <a:r>
              <a:rPr lang="en-US" sz="2600" dirty="0"/>
              <a:t> </a:t>
            </a:r>
            <a:r>
              <a:rPr lang="en-US" sz="2600" dirty="0" err="1"/>
              <a:t>doin</a:t>
            </a:r>
            <a:r>
              <a:rPr lang="en-US" sz="2600" dirty="0"/>
              <a:t>’?  vs.</a:t>
            </a:r>
          </a:p>
          <a:p>
            <a:pPr lvl="1"/>
            <a:r>
              <a:rPr lang="en-US" sz="2600" dirty="0"/>
              <a:t>What are you doing?</a:t>
            </a:r>
          </a:p>
        </p:txBody>
      </p:sp>
    </p:spTree>
    <p:extLst>
      <p:ext uri="{BB962C8B-B14F-4D97-AF65-F5344CB8AC3E}">
        <p14:creationId xmlns:p14="http://schemas.microsoft.com/office/powerpoint/2010/main" val="1912443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8025870" cy="420893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Smile!</a:t>
            </a:r>
          </a:p>
          <a:p>
            <a:pPr lvl="0"/>
            <a:r>
              <a:rPr lang="en-US" sz="2800" dirty="0"/>
              <a:t>Use strong eye contact.</a:t>
            </a:r>
          </a:p>
          <a:p>
            <a:pPr lvl="0"/>
            <a:r>
              <a:rPr lang="en-US" sz="2800" dirty="0"/>
              <a:t>Use positive body language.</a:t>
            </a:r>
          </a:p>
          <a:p>
            <a:pPr lvl="0"/>
            <a:r>
              <a:rPr lang="en-US" sz="2800" dirty="0"/>
              <a:t>Use gestures, facial expressions, and actions to support students’ understanding.</a:t>
            </a:r>
          </a:p>
          <a:p>
            <a:pPr lvl="0"/>
            <a:r>
              <a:rPr lang="en-US" sz="2800" dirty="0"/>
              <a:t>Look at students when you’re talking to them.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917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presentation to a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418053" cy="420893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Speak slowly and clearly.</a:t>
            </a:r>
          </a:p>
          <a:p>
            <a:pPr lvl="0"/>
            <a:r>
              <a:rPr lang="en-US" sz="2800" dirty="0"/>
              <a:t>Look around as you speak. Do you see any “I don’t understand” faces?</a:t>
            </a:r>
          </a:p>
          <a:p>
            <a:pPr lvl="0"/>
            <a:r>
              <a:rPr lang="en-US" sz="2800" dirty="0"/>
              <a:t>If you use a whiteboard, write first, then turn to your listeners to talk.</a:t>
            </a:r>
          </a:p>
          <a:p>
            <a:pPr lvl="0"/>
            <a:r>
              <a:rPr lang="en-US" sz="2800" dirty="0"/>
              <a:t>Don’t “talk to the board.”</a:t>
            </a:r>
          </a:p>
          <a:p>
            <a:pPr lvl="0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0761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like a teacher.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799"/>
            <a:ext cx="7745935" cy="456353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You are now in a position of authority. You have to keep the group safe and keep the activity on time.</a:t>
            </a:r>
          </a:p>
          <a:p>
            <a:pPr lvl="0"/>
            <a:r>
              <a:rPr lang="en-US" sz="2800" dirty="0"/>
              <a:t>Get attention before you start to talk.</a:t>
            </a:r>
          </a:p>
          <a:p>
            <a:pPr lvl="0"/>
            <a:r>
              <a:rPr lang="en-US" sz="2800" dirty="0"/>
              <a:t>Give information simply and clearly.</a:t>
            </a:r>
          </a:p>
          <a:p>
            <a:pPr lvl="0"/>
            <a:r>
              <a:rPr lang="en-US" sz="2800" dirty="0"/>
              <a:t>“Do you have any questions?” </a:t>
            </a:r>
            <a:r>
              <a:rPr lang="en-US" sz="2800" dirty="0">
                <a:sym typeface="Wingdings"/>
              </a:rPr>
              <a:t> Long wait time. Count to 10.</a:t>
            </a:r>
          </a:p>
        </p:txBody>
      </p:sp>
    </p:spTree>
    <p:extLst>
      <p:ext uri="{BB962C8B-B14F-4D97-AF65-F5344CB8AC3E}">
        <p14:creationId xmlns:p14="http://schemas.microsoft.com/office/powerpoint/2010/main" val="328574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like a teacher.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799"/>
            <a:ext cx="7745935" cy="456353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Ask questions to check understanding: “What time do you need to be back at the bus?” “Where will we meet at 6:00?” </a:t>
            </a:r>
          </a:p>
          <a:p>
            <a:pPr lvl="0"/>
            <a:r>
              <a:rPr lang="en-US" sz="2800" dirty="0">
                <a:sym typeface="Wingdings"/>
              </a:rPr>
              <a:t>People don’t always remember what you just told them. Be patient. Repeat many times.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5538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Practice: Tell us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745935" cy="420893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The Student Center</a:t>
            </a:r>
          </a:p>
          <a:p>
            <a:pPr lvl="0"/>
            <a:r>
              <a:rPr lang="en-US" sz="2800" dirty="0"/>
              <a:t>The </a:t>
            </a:r>
            <a:r>
              <a:rPr lang="en-US" sz="2800" dirty="0" err="1"/>
              <a:t>Langson</a:t>
            </a:r>
            <a:r>
              <a:rPr lang="en-US" sz="2800" dirty="0"/>
              <a:t> Library</a:t>
            </a:r>
          </a:p>
          <a:p>
            <a:pPr lvl="0"/>
            <a:r>
              <a:rPr lang="en-US" sz="2800" dirty="0"/>
              <a:t>The UCI Bookstore</a:t>
            </a:r>
          </a:p>
          <a:p>
            <a:pPr lvl="0"/>
            <a:r>
              <a:rPr lang="en-US" sz="2800" dirty="0" err="1"/>
              <a:t>UCItems</a:t>
            </a:r>
            <a:endParaRPr lang="en-US" sz="2800" dirty="0"/>
          </a:p>
          <a:p>
            <a:pPr lvl="0"/>
            <a:r>
              <a:rPr lang="en-US" sz="2800" dirty="0"/>
              <a:t>The UCI Police Station</a:t>
            </a:r>
          </a:p>
          <a:p>
            <a:pPr lvl="0"/>
            <a:r>
              <a:rPr lang="en-US" sz="2800" dirty="0"/>
              <a:t>The cashier’s window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2238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398889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6070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 help you communicate more clearly with ESL students</a:t>
            </a:r>
          </a:p>
          <a:p>
            <a:r>
              <a:rPr lang="en-US" sz="2800" dirty="0"/>
              <a:t>To prevent frustration (yours and theirs)</a:t>
            </a:r>
          </a:p>
        </p:txBody>
      </p:sp>
    </p:spTree>
    <p:extLst>
      <p:ext uri="{BB962C8B-B14F-4D97-AF65-F5344CB8AC3E}">
        <p14:creationId xmlns:p14="http://schemas.microsoft.com/office/powerpoint/2010/main" val="316066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communication easier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Most of our students don’t speak English very well. That’s why they’re here.</a:t>
            </a:r>
          </a:p>
          <a:p>
            <a:r>
              <a:rPr lang="en-US" sz="2800" dirty="0"/>
              <a:t>Even higher-level students may not have strong listening skills or be familiar with casual spoken English.</a:t>
            </a:r>
          </a:p>
          <a:p>
            <a:r>
              <a:rPr lang="en-US" sz="2800" dirty="0"/>
              <a:t>It’s up to you to package your message so that students can understand.</a:t>
            </a:r>
          </a:p>
        </p:txBody>
      </p:sp>
      <p:pic>
        <p:nvPicPr>
          <p:cNvPr id="6" name="sample 2-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8639" y="3218457"/>
            <a:ext cx="688622" cy="6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and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354"/>
          </a:xfrm>
        </p:spPr>
      </p:pic>
    </p:spTree>
    <p:extLst>
      <p:ext uri="{BB962C8B-B14F-4D97-AF65-F5344CB8AC3E}">
        <p14:creationId xmlns:p14="http://schemas.microsoft.com/office/powerpoint/2010/main" val="16552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983537" cy="4208930"/>
          </a:xfrm>
        </p:spPr>
        <p:txBody>
          <a:bodyPr>
            <a:normAutofit/>
          </a:bodyPr>
          <a:lstStyle/>
          <a:p>
            <a:r>
              <a:rPr lang="en-US" sz="2800" dirty="0"/>
              <a:t>Use easy words.</a:t>
            </a:r>
          </a:p>
          <a:p>
            <a:r>
              <a:rPr lang="en-US" sz="2800" dirty="0"/>
              <a:t>Be careful of multiple meanings.</a:t>
            </a:r>
          </a:p>
          <a:p>
            <a:r>
              <a:rPr lang="en-US" sz="2800" dirty="0"/>
              <a:t>Explain or rephrase unfamiliar words.</a:t>
            </a:r>
          </a:p>
          <a:p>
            <a:r>
              <a:rPr lang="en-US" sz="2800" dirty="0"/>
              <a:t>If you can, write key vocabulary.</a:t>
            </a:r>
          </a:p>
        </p:txBody>
      </p:sp>
    </p:spTree>
    <p:extLst>
      <p:ext uri="{BB962C8B-B14F-4D97-AF65-F5344CB8AC3E}">
        <p14:creationId xmlns:p14="http://schemas.microsoft.com/office/powerpoint/2010/main" val="123637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Idioms and slang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Avoid idioms, slang, or very casual expressions.</a:t>
            </a:r>
          </a:p>
          <a:p>
            <a:pPr lvl="1"/>
            <a:r>
              <a:rPr lang="en-US" sz="2600" dirty="0"/>
              <a:t>It’s a piece of cake!</a:t>
            </a:r>
          </a:p>
          <a:p>
            <a:pPr lvl="1"/>
            <a:r>
              <a:rPr lang="en-US" sz="2600" dirty="0"/>
              <a:t>It’s up to you.</a:t>
            </a:r>
          </a:p>
          <a:p>
            <a:r>
              <a:rPr lang="en-US" sz="2800" dirty="0"/>
              <a:t>Two-word verbs can be hard to understand.</a:t>
            </a:r>
          </a:p>
          <a:p>
            <a:pPr lvl="1"/>
            <a:r>
              <a:rPr lang="en-US" sz="2600" dirty="0"/>
              <a:t>get up, fill out, turn in</a:t>
            </a:r>
          </a:p>
        </p:txBody>
      </p:sp>
    </p:spTree>
    <p:extLst>
      <p:ext uri="{BB962C8B-B14F-4D97-AF65-F5344CB8AC3E}">
        <p14:creationId xmlns:p14="http://schemas.microsoft.com/office/powerpoint/2010/main" val="75976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lcome_Picnic_2012_Spr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354"/>
          </a:xfrm>
        </p:spPr>
      </p:pic>
      <p:sp>
        <p:nvSpPr>
          <p:cNvPr id="2" name="TextBox 1"/>
          <p:cNvSpPr txBox="1"/>
          <p:nvPr/>
        </p:nvSpPr>
        <p:spPr>
          <a:xfrm>
            <a:off x="139168" y="156556"/>
            <a:ext cx="883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Near the end of the video: What was the problem? How did the staff member solve it?</a:t>
            </a:r>
          </a:p>
        </p:txBody>
      </p:sp>
    </p:spTree>
    <p:extLst>
      <p:ext uri="{BB962C8B-B14F-4D97-AF65-F5344CB8AC3E}">
        <p14:creationId xmlns:p14="http://schemas.microsoft.com/office/powerpoint/2010/main" val="40873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544088"/>
            <a:ext cx="7583487" cy="5967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______ application</a:t>
            </a:r>
          </a:p>
          <a:p>
            <a:pPr marL="0" indent="0">
              <a:buNone/>
            </a:pPr>
            <a:r>
              <a:rPr lang="en-US" sz="2600" dirty="0"/>
              <a:t>______ double room</a:t>
            </a:r>
          </a:p>
          <a:p>
            <a:pPr marL="0" indent="0">
              <a:buNone/>
            </a:pPr>
            <a:r>
              <a:rPr lang="en-US" sz="2600" dirty="0"/>
              <a:t>______ provide</a:t>
            </a:r>
          </a:p>
          <a:p>
            <a:pPr marL="0" indent="0">
              <a:buNone/>
            </a:pPr>
            <a:r>
              <a:rPr lang="en-US" sz="2600" dirty="0"/>
              <a:t>______ contact us</a:t>
            </a:r>
          </a:p>
          <a:p>
            <a:pPr marL="0" indent="0">
              <a:buNone/>
            </a:pPr>
            <a:r>
              <a:rPr lang="en-US" sz="2600" dirty="0"/>
              <a:t>______ deadline</a:t>
            </a:r>
          </a:p>
          <a:p>
            <a:pPr marL="0" indent="0">
              <a:buNone/>
            </a:pPr>
            <a:r>
              <a:rPr lang="en-US" sz="2600" dirty="0"/>
              <a:t>______ last day</a:t>
            </a:r>
          </a:p>
          <a:p>
            <a:pPr marL="0" indent="0">
              <a:buNone/>
            </a:pPr>
            <a:r>
              <a:rPr lang="en-US" sz="2600" dirty="0"/>
              <a:t>______ There are two spots left.</a:t>
            </a:r>
          </a:p>
          <a:p>
            <a:pPr marL="0" indent="0">
              <a:buNone/>
            </a:pPr>
            <a:r>
              <a:rPr lang="en-US" sz="2600" dirty="0"/>
              <a:t>______ We’ll drop you off at the entrance.</a:t>
            </a:r>
          </a:p>
          <a:p>
            <a:pPr marL="0" indent="0">
              <a:buNone/>
            </a:pPr>
            <a:r>
              <a:rPr lang="en-US" sz="2600" dirty="0"/>
              <a:t>______ The Disneyland trip is sold out.</a:t>
            </a:r>
          </a:p>
        </p:txBody>
      </p:sp>
    </p:spTree>
    <p:extLst>
      <p:ext uri="{BB962C8B-B14F-4D97-AF65-F5344CB8AC3E}">
        <p14:creationId xmlns:p14="http://schemas.microsoft.com/office/powerpoint/2010/main" val="246397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Grammatical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Simplify the grammatical structures you use</a:t>
            </a:r>
          </a:p>
          <a:p>
            <a:r>
              <a:rPr lang="en-US" sz="2800" dirty="0"/>
              <a:t>Use complete sentences, but avoid overly advanced or complex grammar.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63017440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1280</TotalTime>
  <Words>607</Words>
  <Application>Microsoft Macintosh PowerPoint</Application>
  <PresentationFormat>On-screen Show (4:3)</PresentationFormat>
  <Paragraphs>78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Trebuchet MS</vt:lpstr>
      <vt:lpstr>Wingdings</vt:lpstr>
      <vt:lpstr>Wingdings 2</vt:lpstr>
      <vt:lpstr>Revolution</vt:lpstr>
      <vt:lpstr>How to Speak ESL </vt:lpstr>
      <vt:lpstr>Purpose</vt:lpstr>
      <vt:lpstr>Making communication easier</vt:lpstr>
      <vt:lpstr>PowerPoint Presentation</vt:lpstr>
      <vt:lpstr>Vocabulary</vt:lpstr>
      <vt:lpstr>Idioms and slang</vt:lpstr>
      <vt:lpstr>PowerPoint Presentation</vt:lpstr>
      <vt:lpstr>PowerPoint Presentation</vt:lpstr>
      <vt:lpstr>Grammatical structures</vt:lpstr>
      <vt:lpstr>PowerPoint Presentation</vt:lpstr>
      <vt:lpstr>Effective delivery</vt:lpstr>
      <vt:lpstr>Pronunciation</vt:lpstr>
      <vt:lpstr>Body language</vt:lpstr>
      <vt:lpstr>Making a presentation to a group</vt:lpstr>
      <vt:lpstr>Think like a teacher.</vt:lpstr>
      <vt:lpstr>Think like a teacher.</vt:lpstr>
      <vt:lpstr>Practice: Tell us about…</vt:lpstr>
      <vt:lpstr>Questions?</vt:lpstr>
    </vt:vector>
  </TitlesOfParts>
  <Company>UCI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Speak ESL </dc:title>
  <dc:creator>Marla Yoshida</dc:creator>
  <cp:lastModifiedBy>Marla Yoshida</cp:lastModifiedBy>
  <cp:revision>29</cp:revision>
  <cp:lastPrinted>2012-06-10T18:49:36Z</cp:lastPrinted>
  <dcterms:created xsi:type="dcterms:W3CDTF">2012-06-09T20:43:18Z</dcterms:created>
  <dcterms:modified xsi:type="dcterms:W3CDTF">2018-06-07T13:28:26Z</dcterms:modified>
</cp:coreProperties>
</file>