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922" r:id="rId13"/>
  </p:sldMasterIdLst>
  <p:notesMasterIdLst>
    <p:notesMasterId r:id="rId61"/>
  </p:notesMasterIdLst>
  <p:handoutMasterIdLst>
    <p:handoutMasterId r:id="rId62"/>
  </p:handoutMasterIdLst>
  <p:sldIdLst>
    <p:sldId id="256" r:id="rId14"/>
    <p:sldId id="258" r:id="rId15"/>
    <p:sldId id="293" r:id="rId16"/>
    <p:sldId id="294" r:id="rId17"/>
    <p:sldId id="295" r:id="rId18"/>
    <p:sldId id="291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5" r:id="rId38"/>
    <p:sldId id="314" r:id="rId39"/>
    <p:sldId id="316" r:id="rId40"/>
    <p:sldId id="317" r:id="rId41"/>
    <p:sldId id="318" r:id="rId42"/>
    <p:sldId id="319" r:id="rId43"/>
    <p:sldId id="320" r:id="rId44"/>
    <p:sldId id="321" r:id="rId45"/>
    <p:sldId id="332" r:id="rId46"/>
    <p:sldId id="322" r:id="rId47"/>
    <p:sldId id="323" r:id="rId48"/>
    <p:sldId id="282" r:id="rId49"/>
    <p:sldId id="325" r:id="rId50"/>
    <p:sldId id="326" r:id="rId51"/>
    <p:sldId id="327" r:id="rId52"/>
    <p:sldId id="328" r:id="rId53"/>
    <p:sldId id="331" r:id="rId54"/>
    <p:sldId id="329" r:id="rId55"/>
    <p:sldId id="277" r:id="rId56"/>
    <p:sldId id="324" r:id="rId57"/>
    <p:sldId id="289" r:id="rId58"/>
    <p:sldId id="286" r:id="rId59"/>
    <p:sldId id="287" r:id="rId6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789" autoAdjust="0"/>
  </p:normalViewPr>
  <p:slideViewPr>
    <p:cSldViewPr>
      <p:cViewPr varScale="1">
        <p:scale>
          <a:sx n="61" d="100"/>
          <a:sy n="61" d="100"/>
        </p:scale>
        <p:origin x="-664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16"/>
    </p:cViewPr>
  </p:sorterViewPr>
  <p:notesViewPr>
    <p:cSldViewPr snapToGrid="0" snapToObjects="1">
      <p:cViewPr varScale="1">
        <p:scale>
          <a:sx n="66" d="100"/>
          <a:sy n="66" d="100"/>
        </p:scale>
        <p:origin x="-239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60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E6C46-03EB-484C-9A45-DEC8DCE4784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5485-586A-2142-B37C-27FA282B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9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E5CAF-DBDE-7349-9AC5-6C27884FC6ED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3090F-C8B9-F340-8336-68AB0860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189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197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144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636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513618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015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040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29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4047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22242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2404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54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051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252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036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368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422367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0431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677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461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97421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15511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2819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1992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749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787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820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795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19051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311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2234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8389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23128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78963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382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64869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135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92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02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88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35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26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46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5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0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469544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000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40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82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61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717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3237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055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11227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39911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475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1274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768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144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0084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140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03900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335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29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20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81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02242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56873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41195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042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0820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11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382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68468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693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955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15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7304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1420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9730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90152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960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961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5569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0848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35040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731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001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14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236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080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12871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228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3338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815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441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613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1858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83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415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966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283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9735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40505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526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56292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678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953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6106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0460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73600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095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075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127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7373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80214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7267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33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22315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759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584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9004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15819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2538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466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17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1957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02075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8034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965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157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018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6996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4734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56065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551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564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606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74906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17610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870958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877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70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55AB-BC49-C341-91A3-7379F4B382E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F710-728A-AD46-ADB6-AEC902AE0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7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pronunciation.weebly.com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3.jpeg"/><Relationship Id="rId3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33.jpg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4" Type="http://schemas.openxmlformats.org/officeDocument/2006/relationships/image" Target="../media/image35.png"/><Relationship Id="rId1" Type="http://schemas.microsoft.com/office/2007/relationships/media" Target="file://localhost/Users/marlayoshida/Desktop/Beyond%20repeat%20after%20me.ppt_media/Beauty%20and%20Beast%201%20minute-6.mov" TargetMode="External"/><Relationship Id="rId2" Type="http://schemas.openxmlformats.org/officeDocument/2006/relationships/video" Target="file://localhost/Users/marlayoshida/Desktop/Beyond%20repeat%20after%20me.ppt_media/Beauty%20and%20Beast%201%20minute-6.mov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hyperlink" Target="http://teachingpronunciation.weebly.co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3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3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400" y="609600"/>
            <a:ext cx="12192000" cy="901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rgbClr r="0" g="0" b="0"/>
                </a:solidFill>
                <a:latin typeface="Calibri"/>
                <a:cs typeface="Calibri"/>
              </a:rPr>
              <a:t>Beyond “Repeat After Me”:</a:t>
            </a:r>
          </a:p>
          <a:p>
            <a:r>
              <a:rPr lang="en-US" sz="5400" b="1" dirty="0" smtClean="0">
                <a:solidFill>
                  <a:scrgbClr r="0" g="0" b="0"/>
                </a:solidFill>
                <a:latin typeface="Calibri"/>
                <a:cs typeface="Calibri"/>
              </a:rPr>
              <a:t>Teaching Pronunciation with Imagination</a:t>
            </a:r>
          </a:p>
          <a:p>
            <a:endParaRPr lang="en-US" sz="18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3600" dirty="0" smtClean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36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3600" dirty="0" smtClean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3600" dirty="0" smtClean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2400" dirty="0" smtClean="0">
              <a:solidFill>
                <a:scrgbClr r="0" g="0" b="0"/>
              </a:solidFill>
              <a:latin typeface="Calibri"/>
              <a:cs typeface="Calibri"/>
            </a:endParaRPr>
          </a:p>
          <a:p>
            <a:r>
              <a:rPr lang="en-US" sz="3600" dirty="0" smtClean="0">
                <a:solidFill>
                  <a:scrgbClr r="0" g="0" b="0"/>
                </a:solidFill>
                <a:latin typeface="Calibri"/>
                <a:cs typeface="Calibri"/>
              </a:rPr>
              <a:t>Marla Yoshida</a:t>
            </a:r>
          </a:p>
          <a:p>
            <a:r>
              <a:rPr lang="en-US" sz="3600" dirty="0" smtClean="0">
                <a:solidFill>
                  <a:scrgbClr r="0" g="0" b="0"/>
                </a:solidFill>
                <a:latin typeface="Calibri"/>
                <a:cs typeface="Calibri"/>
              </a:rPr>
              <a:t>UC Irvine Extension • International Programs</a:t>
            </a:r>
          </a:p>
          <a:p>
            <a:r>
              <a:rPr lang="en-US" sz="3600" dirty="0" smtClean="0">
                <a:solidFill>
                  <a:scrgbClr r="0" g="0" b="0"/>
                </a:solidFill>
                <a:latin typeface="Calibri"/>
                <a:cs typeface="Calibri"/>
              </a:rPr>
              <a:t>Orange County CATESOL Workshop</a:t>
            </a:r>
          </a:p>
          <a:p>
            <a:r>
              <a:rPr lang="en-US" sz="3600" dirty="0" smtClean="0">
                <a:solidFill>
                  <a:scrgbClr r="0" g="0" b="0"/>
                </a:solidFill>
                <a:latin typeface="Calibri"/>
                <a:cs typeface="Calibri"/>
              </a:rPr>
              <a:t>November 8, 2014</a:t>
            </a:r>
          </a:p>
          <a:p>
            <a:endParaRPr lang="en-US" sz="36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r>
              <a:rPr lang="en-US" sz="3600" dirty="0" smtClean="0">
                <a:solidFill>
                  <a:scrgbClr r="0" g="0" b="0"/>
                </a:solidFill>
                <a:latin typeface="Calibri"/>
                <a:cs typeface="Calibri"/>
                <a:hlinkClick r:id="rId3"/>
              </a:rPr>
              <a:t>http://teachingpronunciation.weebly.com</a:t>
            </a:r>
            <a:r>
              <a:rPr lang="en-US" sz="3600" dirty="0" smtClean="0">
                <a:solidFill>
                  <a:scrgbClr r="0" g="0" b="0"/>
                </a:solidFill>
                <a:latin typeface="Calibri"/>
                <a:cs typeface="Calibri"/>
              </a:rPr>
              <a:t> </a:t>
            </a:r>
          </a:p>
          <a:p>
            <a:endParaRPr lang="en-US" sz="40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1800" dirty="0" smtClean="0">
              <a:solidFill>
                <a:scrgbClr r="0" g="0" b="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Macintosh HD:Users:marlayoshida:Desktop:PagesScreenSnapz0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514600"/>
            <a:ext cx="3191898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7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Introducing Sounds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828800"/>
            <a:ext cx="1165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Help students understand and feel how to pronounce the sound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Explain, demonstrate, or use visual aids</a:t>
            </a:r>
            <a:endParaRPr lang="en-US" dirty="0">
              <a:latin typeface="Calibri"/>
              <a:cs typeface="Calibri"/>
            </a:endParaRP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Choose the method that best fits your students: Age, proficiency level, preferences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1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Introducing Sounds: Tools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8" name="Picture 7" descr="Macintosh HD:Users:marlayoshida:Documents:1 UCI ESL:Work in progress:Pronunciation:Teaching Pronunciation iBook:Pictures, diagrams:tools for teaching pronunciation:rubber band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3124200"/>
            <a:ext cx="33733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marlayoshida:Documents:1 UCI ESL:Work in progress:Pronunciation:Teaching Pronunciation iBook:Pictures, diagrams:tools for teaching pronunciation:feath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715000"/>
            <a:ext cx="5259841" cy="320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41298" y="1769241"/>
            <a:ext cx="4461723" cy="6269708"/>
            <a:chOff x="641298" y="1769241"/>
            <a:chExt cx="4461723" cy="6269708"/>
          </a:xfrm>
        </p:grpSpPr>
        <p:pic>
          <p:nvPicPr>
            <p:cNvPr id="6" name="Picture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4876800"/>
              <a:ext cx="2944021" cy="316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Macintosh HD:Users:marlayoshida:Documents:1 UCI ESL:Work in progress:Pronunciation:Teaching Pronunciation iBook:Pictures, diagrams:tools for teaching pronunciation:mirror2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4235">
              <a:off x="641298" y="1769241"/>
              <a:ext cx="2194165" cy="41255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828800"/>
            <a:ext cx="3962400" cy="4150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0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Listening Discrimination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828800"/>
            <a:ext cx="116586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Students need to learn to hear the difference between sounds.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Listen to authentic materials using real connected speech, not just overly careful individual words.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2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Listening Discrimination: Minimal Pairs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400" y="1828800"/>
            <a:ext cx="10134600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3000"/>
              </a:spcAft>
            </a:pPr>
            <a:r>
              <a:rPr lang="en-US" sz="4800" u="sng" dirty="0" smtClean="0">
                <a:latin typeface="Calibri"/>
                <a:cs typeface="Calibri"/>
              </a:rPr>
              <a:t>v</a:t>
            </a:r>
            <a:r>
              <a:rPr lang="en-US" sz="4800" dirty="0" smtClean="0">
                <a:latin typeface="Calibri"/>
                <a:cs typeface="Calibri"/>
              </a:rPr>
              <a:t>ery                 </a:t>
            </a:r>
            <a:r>
              <a:rPr lang="en-US" sz="4800" u="sng" dirty="0" smtClean="0">
                <a:latin typeface="Calibri"/>
                <a:cs typeface="Calibri"/>
              </a:rPr>
              <a:t>b</a:t>
            </a:r>
            <a:r>
              <a:rPr lang="en-US" sz="4800" dirty="0" smtClean="0">
                <a:latin typeface="Calibri"/>
                <a:cs typeface="Calibri"/>
              </a:rPr>
              <a:t>erry</a:t>
            </a:r>
          </a:p>
          <a:p>
            <a:pPr lvl="0" algn="l">
              <a:spcAft>
                <a:spcPts val="3000"/>
              </a:spcAft>
            </a:pPr>
            <a:r>
              <a:rPr lang="en-US" sz="4800" dirty="0" smtClean="0">
                <a:latin typeface="Calibri"/>
                <a:cs typeface="Calibri"/>
              </a:rPr>
              <a:t>mar</a:t>
            </a:r>
            <a:r>
              <a:rPr lang="en-US" sz="4800" u="sng" dirty="0" smtClean="0">
                <a:latin typeface="Calibri"/>
                <a:cs typeface="Calibri"/>
              </a:rPr>
              <a:t>v</a:t>
            </a:r>
            <a:r>
              <a:rPr lang="en-US" sz="4800" dirty="0" smtClean="0">
                <a:latin typeface="Calibri"/>
                <a:cs typeface="Calibri"/>
              </a:rPr>
              <a:t>el            mar</a:t>
            </a:r>
            <a:r>
              <a:rPr lang="en-US" sz="4800" u="sng" dirty="0" smtClean="0">
                <a:latin typeface="Calibri"/>
                <a:cs typeface="Calibri"/>
              </a:rPr>
              <a:t>b</a:t>
            </a:r>
            <a:r>
              <a:rPr lang="en-US" sz="4800" dirty="0" smtClean="0">
                <a:latin typeface="Calibri"/>
                <a:cs typeface="Calibri"/>
              </a:rPr>
              <a:t>le</a:t>
            </a:r>
          </a:p>
          <a:p>
            <a:pPr lvl="0" algn="l">
              <a:spcAft>
                <a:spcPts val="3000"/>
              </a:spcAft>
            </a:pPr>
            <a:r>
              <a:rPr lang="en-US" sz="4800" dirty="0" smtClean="0">
                <a:latin typeface="Calibri"/>
                <a:cs typeface="Calibri"/>
              </a:rPr>
              <a:t>cur</a:t>
            </a:r>
            <a:r>
              <a:rPr lang="en-US" sz="4800" u="sng" dirty="0" smtClean="0">
                <a:latin typeface="Calibri"/>
                <a:cs typeface="Calibri"/>
              </a:rPr>
              <a:t>v</a:t>
            </a:r>
            <a:r>
              <a:rPr lang="en-US" sz="4800" dirty="0" smtClean="0">
                <a:latin typeface="Calibri"/>
                <a:cs typeface="Calibri"/>
              </a:rPr>
              <a:t>e               cur</a:t>
            </a:r>
            <a:r>
              <a:rPr lang="en-US" sz="4800" u="sng" dirty="0" smtClean="0">
                <a:latin typeface="Calibri"/>
                <a:cs typeface="Calibri"/>
              </a:rPr>
              <a:t>b</a:t>
            </a:r>
            <a:endParaRPr lang="en-US" sz="4800" u="sng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9800" y="5562600"/>
            <a:ext cx="1082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>
                <a:latin typeface="Calibri"/>
                <a:cs typeface="Calibri"/>
              </a:rPr>
              <a:t>Same or different?</a:t>
            </a:r>
          </a:p>
          <a:p>
            <a:pPr marL="742950" lvl="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>
                <a:latin typeface="Calibri"/>
                <a:cs typeface="Calibri"/>
              </a:rPr>
              <a:t>Which one is different?</a:t>
            </a:r>
          </a:p>
          <a:p>
            <a:pPr marL="742950" lvl="0" indent="-742950" algn="l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>
                <a:latin typeface="Calibri"/>
                <a:cs typeface="Calibri"/>
              </a:rPr>
              <a:t>Which one am I saying?     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4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Listening Discrimination: Activities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6" name="Picture 5" descr="Macintosh HD:Users:marlayoshida:Desktop:Microsoft WordScreenSnapz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752600"/>
            <a:ext cx="11125200" cy="7111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4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Listening Discrimination: Activities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Picture 3" descr="Macintosh HD:Users:marlayoshida:Desktop:Microsoft WordScreenSnapz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1" y="1828800"/>
            <a:ext cx="11336629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4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Listening Discrimination: Activities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24000"/>
            <a:ext cx="10515600" cy="7668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9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Practicing Sounds: Controlled Practice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828800"/>
            <a:ext cx="1165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3188" indent="-1373188" algn="l">
              <a:spcAft>
                <a:spcPts val="1800"/>
              </a:spcAft>
            </a:pPr>
            <a:r>
              <a:rPr lang="en-US" sz="3600" dirty="0"/>
              <a:t>Lisa: </a:t>
            </a:r>
            <a:r>
              <a:rPr lang="en-US" sz="3600" dirty="0" smtClean="0"/>
              <a:t>	I </a:t>
            </a:r>
            <a:r>
              <a:rPr lang="en-US" sz="3600" dirty="0"/>
              <a:t>wish I had a driver’s license. I’m so tired of taking the bus or asking my friends for a ride.</a:t>
            </a:r>
          </a:p>
          <a:p>
            <a:pPr marL="1373188" indent="-1373188" algn="l">
              <a:spcAft>
                <a:spcPts val="1800"/>
              </a:spcAft>
            </a:pPr>
            <a:r>
              <a:rPr lang="en-US" sz="3600" dirty="0"/>
              <a:t>Rob: </a:t>
            </a:r>
            <a:r>
              <a:rPr lang="en-US" sz="3600" dirty="0" smtClean="0"/>
              <a:t>	Me </a:t>
            </a:r>
            <a:r>
              <a:rPr lang="en-US" sz="3600" dirty="0"/>
              <a:t>too. Every time I want to go to the store I have to ask my roommate to take me.</a:t>
            </a:r>
          </a:p>
          <a:p>
            <a:pPr marL="1373188" indent="-1373188" algn="l">
              <a:spcAft>
                <a:spcPts val="1800"/>
              </a:spcAft>
            </a:pPr>
            <a:r>
              <a:rPr lang="en-US" sz="3600" dirty="0"/>
              <a:t>Lisa:  </a:t>
            </a:r>
            <a:r>
              <a:rPr lang="en-US" sz="3600" dirty="0" smtClean="0"/>
              <a:t>	Your </a:t>
            </a:r>
            <a:r>
              <a:rPr lang="en-US" sz="3600" dirty="0"/>
              <a:t>roommate has a car? You’re so lucky!</a:t>
            </a:r>
          </a:p>
          <a:p>
            <a:pPr marL="1373188" indent="-1373188" algn="l">
              <a:spcAft>
                <a:spcPts val="1800"/>
              </a:spcAft>
            </a:pPr>
            <a:r>
              <a:rPr lang="en-US" sz="3600" dirty="0"/>
              <a:t>Rob: </a:t>
            </a:r>
            <a:r>
              <a:rPr lang="en-US" sz="3600" dirty="0" smtClean="0"/>
              <a:t>	I </a:t>
            </a:r>
            <a:r>
              <a:rPr lang="en-US" sz="3600" dirty="0"/>
              <a:t>know. He says he doesn’t mind giving me a lift, but I don’t like to bother him.</a:t>
            </a:r>
          </a:p>
          <a:p>
            <a:pPr marL="1373188" indent="-1373188" algn="l">
              <a:spcAft>
                <a:spcPts val="1800"/>
              </a:spcAft>
            </a:pPr>
            <a:r>
              <a:rPr lang="en-US" sz="3600" dirty="0"/>
              <a:t>Lisa: </a:t>
            </a:r>
            <a:r>
              <a:rPr lang="en-US" sz="3600" dirty="0" smtClean="0"/>
              <a:t>	I </a:t>
            </a:r>
            <a:r>
              <a:rPr lang="en-US" sz="3600" dirty="0"/>
              <a:t>know what you mean. I don’t like to be a burden on my friends, either.</a:t>
            </a:r>
          </a:p>
        </p:txBody>
      </p:sp>
    </p:spTree>
    <p:extLst>
      <p:ext uri="{BB962C8B-B14F-4D97-AF65-F5344CB8AC3E}">
        <p14:creationId xmlns:p14="http://schemas.microsoft.com/office/powerpoint/2010/main" val="10099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Practicing Sounds: Controlled Practice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1828800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3188" indent="-1373188" algn="l">
              <a:spcAft>
                <a:spcPts val="1800"/>
              </a:spcAft>
            </a:pPr>
            <a:r>
              <a:rPr lang="en-US" sz="3600" b="1" dirty="0" smtClean="0">
                <a:latin typeface="+mj-lt"/>
              </a:rPr>
              <a:t>Tongue Twisters:</a:t>
            </a:r>
          </a:p>
          <a:p>
            <a:pPr marL="1373188" indent="-1373188" algn="l"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The three trees</a:t>
            </a:r>
          </a:p>
          <a:p>
            <a:pPr marL="1373188" indent="-1373188" algn="l"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Funny Frank fell fifty feet.</a:t>
            </a:r>
          </a:p>
          <a:p>
            <a:pPr marL="1373188" indent="-1373188" algn="l"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Betty loves the velvet vest best.</a:t>
            </a:r>
          </a:p>
          <a:p>
            <a:pPr marL="1373188" indent="-1373188" algn="l"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She sells seashells by the seashore.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400" y="6553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3188" indent="-1373188" algn="l">
              <a:spcAft>
                <a:spcPts val="1800"/>
              </a:spcAft>
            </a:pPr>
            <a:r>
              <a:rPr lang="en-US" sz="3600" dirty="0" smtClean="0">
                <a:latin typeface="+mj-lt"/>
              </a:rPr>
              <a:t>The sixth sheik’s sixth sheep’s sick. 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9800" y="6629400"/>
            <a:ext cx="10058400" cy="646331"/>
            <a:chOff x="863600" y="6629400"/>
            <a:chExt cx="100584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950200" y="66294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3188" indent="-1373188" algn="l">
                <a:spcAft>
                  <a:spcPts val="18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TOO HARD!   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863600" y="6934200"/>
              <a:ext cx="65532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23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Practicing Sounds: Guided Practice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292033"/>
              </p:ext>
            </p:extLst>
          </p:nvPr>
        </p:nvGraphicFramePr>
        <p:xfrm>
          <a:off x="400050" y="2368550"/>
          <a:ext cx="12507913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Document" r:id="rId3" imgW="6502400" imgH="2743200" progId="Word.Document.8">
                  <p:embed/>
                </p:oleObj>
              </mc:Choice>
              <mc:Fallback>
                <p:oleObj name="Document" r:id="rId3" imgW="6502400" imgH="274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2368550"/>
                        <a:ext cx="12507913" cy="527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8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What do you think?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1905000"/>
            <a:ext cx="112776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algn="l" defTabSz="906463">
              <a:spcAft>
                <a:spcPts val="3000"/>
              </a:spcAft>
            </a:pPr>
            <a:r>
              <a:rPr lang="en-US" sz="4400" i="1" dirty="0" smtClean="0">
                <a:latin typeface="Calibri"/>
                <a:cs typeface="Calibri"/>
              </a:rPr>
              <a:t>Agree</a:t>
            </a:r>
            <a:r>
              <a:rPr lang="en-US" sz="4400" i="1" dirty="0">
                <a:latin typeface="Calibri"/>
                <a:cs typeface="Calibri"/>
              </a:rPr>
              <a:t>?    </a:t>
            </a:r>
            <a:r>
              <a:rPr lang="en-US" sz="4400" i="1" dirty="0" smtClean="0">
                <a:latin typeface="Calibri"/>
                <a:cs typeface="Calibri"/>
              </a:rPr>
              <a:t>     Disagree</a:t>
            </a:r>
            <a:r>
              <a:rPr lang="en-US" sz="4400" i="1" dirty="0">
                <a:latin typeface="Calibri"/>
                <a:cs typeface="Calibri"/>
              </a:rPr>
              <a:t>? </a:t>
            </a:r>
            <a:r>
              <a:rPr lang="en-US" sz="4400" i="1" dirty="0" smtClean="0">
                <a:latin typeface="Calibri"/>
                <a:cs typeface="Calibri"/>
              </a:rPr>
              <a:t>         Not </a:t>
            </a:r>
            <a:r>
              <a:rPr lang="en-US" sz="4400" i="1" dirty="0">
                <a:latin typeface="Calibri"/>
                <a:cs typeface="Calibri"/>
              </a:rPr>
              <a:t>sure</a:t>
            </a:r>
            <a:r>
              <a:rPr lang="en-US" sz="4400" i="1" dirty="0" smtClean="0">
                <a:latin typeface="Calibri"/>
                <a:cs typeface="Calibri"/>
              </a:rPr>
              <a:t>?</a:t>
            </a:r>
          </a:p>
          <a:p>
            <a:pPr marL="1044575" indent="-742950" algn="l" defTabSz="906463">
              <a:spcAft>
                <a:spcPts val="3000"/>
              </a:spcAft>
              <a:buFont typeface="+mj-lt"/>
              <a:buAutoNum type="arabicPeriod"/>
            </a:pPr>
            <a:r>
              <a:rPr lang="en-US" sz="4400" dirty="0" smtClean="0">
                <a:latin typeface="Calibri"/>
                <a:cs typeface="Calibri"/>
              </a:rPr>
              <a:t>It’s extremely important for students to try to pronounce English like a native speaker.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95400"/>
            <a:ext cx="10700918" cy="74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Practicing Sounds: Guided Practice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7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Practicing Sounds: Communicative Practice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504830"/>
            <a:ext cx="10668000" cy="8248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2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Practicing Sounds: Communicative Practice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28542"/>
            <a:ext cx="7162800" cy="8301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Aft>
                <a:spcPts val="1200"/>
              </a:spcAft>
            </a:pPr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Suprasegmentals: 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The Musical Aspects of Pronunciation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00" y="2680930"/>
            <a:ext cx="11277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Syllables and word stress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Rhythm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Thought groups and prominence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Intonation</a:t>
            </a:r>
            <a:endParaRPr lang="en-US" dirty="0">
              <a:latin typeface="Calibri"/>
              <a:cs typeface="Calibri"/>
            </a:endParaRP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Connected speech</a:t>
            </a:r>
          </a:p>
        </p:txBody>
      </p:sp>
    </p:spTree>
    <p:extLst>
      <p:ext uri="{BB962C8B-B14F-4D97-AF65-F5344CB8AC3E}">
        <p14:creationId xmlns:p14="http://schemas.microsoft.com/office/powerpoint/2010/main" val="9992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Syllables and Word Stress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800" y="167640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4800"/>
              </a:spcAft>
            </a:pPr>
            <a:r>
              <a:rPr lang="en-US" dirty="0" smtClean="0">
                <a:latin typeface="Calibri"/>
                <a:cs typeface="Calibri"/>
              </a:rPr>
              <a:t>Stressed syllables can be…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20800" y="2819400"/>
            <a:ext cx="9741476" cy="738664"/>
            <a:chOff x="1320800" y="2819400"/>
            <a:chExt cx="9741476" cy="7386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8299" y="2870200"/>
              <a:ext cx="4343977" cy="635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20800" y="2819400"/>
              <a:ext cx="2590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longer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20800" y="3733800"/>
            <a:ext cx="9296400" cy="1524000"/>
            <a:chOff x="1320800" y="3733800"/>
            <a:chExt cx="9296400" cy="1524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5967" y="3733800"/>
              <a:ext cx="3941233" cy="1447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20800" y="4519136"/>
              <a:ext cx="2590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louder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20800" y="5410200"/>
            <a:ext cx="9232392" cy="1447800"/>
            <a:chOff x="1320800" y="5410200"/>
            <a:chExt cx="9232392" cy="1447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1000" y="5410200"/>
              <a:ext cx="3822192" cy="1447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0800" y="6043136"/>
              <a:ext cx="4495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higher in pitch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20800" y="7454205"/>
            <a:ext cx="9677400" cy="1384995"/>
            <a:chOff x="1320800" y="7454205"/>
            <a:chExt cx="9677400" cy="13849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7200" y="7724775"/>
              <a:ext cx="4191000" cy="7334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20800" y="7454205"/>
              <a:ext cx="4876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and they have a clear vowel sound.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2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Syllables and Word Stress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838200"/>
            <a:ext cx="7772400" cy="5088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3581400"/>
            <a:ext cx="10553700" cy="49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Syllables and Word Stress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600" y="1676400"/>
            <a:ext cx="1127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Practice representing syllable patterns of words.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791200"/>
            <a:ext cx="5028903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048000"/>
            <a:ext cx="6858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31200" y="2743200"/>
            <a:ext cx="44196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Try these words:</a:t>
            </a:r>
          </a:p>
          <a:p>
            <a:pPr marL="798513" lvl="0" indent="-347663" algn="l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table</a:t>
            </a:r>
          </a:p>
          <a:p>
            <a:pPr marL="798513" lvl="0" indent="-347663" algn="l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imagination</a:t>
            </a:r>
            <a:endParaRPr lang="en-US" dirty="0" smtClean="0">
              <a:latin typeface="Calibri"/>
              <a:cs typeface="Calibri"/>
            </a:endParaRPr>
          </a:p>
          <a:p>
            <a:pPr marL="798513" lvl="0" indent="-347663" algn="l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strong</a:t>
            </a:r>
          </a:p>
          <a:p>
            <a:pPr marL="798513" lvl="0" indent="-347663" algn="l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electric</a:t>
            </a:r>
          </a:p>
          <a:p>
            <a:pPr marL="798513" lvl="0" indent="-347663" algn="l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22214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Rhythm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3600" y="1676400"/>
            <a:ext cx="11201400" cy="2792197"/>
            <a:chOff x="863600" y="1676400"/>
            <a:chExt cx="11201400" cy="2792197"/>
          </a:xfrm>
        </p:grpSpPr>
        <p:sp>
          <p:nvSpPr>
            <p:cNvPr id="5" name="TextBox 4"/>
            <p:cNvSpPr txBox="1"/>
            <p:nvPr/>
          </p:nvSpPr>
          <p:spPr>
            <a:xfrm>
              <a:off x="863600" y="1676400"/>
              <a:ext cx="11201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English has stress-timed rhythm:</a:t>
              </a:r>
            </a:p>
          </p:txBody>
        </p:sp>
        <p:pic>
          <p:nvPicPr>
            <p:cNvPr id="7" name="Picture 6" descr="Macintosh HD:Users:marlayoshida:Desktop:KeynoteScreenSnapz004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00" y="2514600"/>
              <a:ext cx="10972800" cy="19539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06400" y="5257800"/>
            <a:ext cx="12115800" cy="2667000"/>
            <a:chOff x="406400" y="5257800"/>
            <a:chExt cx="12115800" cy="2667000"/>
          </a:xfrm>
        </p:grpSpPr>
        <p:sp>
          <p:nvSpPr>
            <p:cNvPr id="6" name="TextBox 5"/>
            <p:cNvSpPr txBox="1"/>
            <p:nvPr/>
          </p:nvSpPr>
          <p:spPr>
            <a:xfrm>
              <a:off x="711200" y="5257800"/>
              <a:ext cx="11811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4800"/>
                </a:spcAft>
              </a:pPr>
              <a:r>
                <a:rPr lang="en-US" dirty="0" smtClean="0">
                  <a:latin typeface="Calibri"/>
                  <a:cs typeface="Calibri"/>
                </a:rPr>
                <a:t>Many other languages have syllable-timed rhythm:</a:t>
              </a:r>
            </a:p>
          </p:txBody>
        </p:sp>
        <p:pic>
          <p:nvPicPr>
            <p:cNvPr id="8" name="Picture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0" b="16466"/>
            <a:stretch/>
          </p:blipFill>
          <p:spPr bwMode="auto">
            <a:xfrm>
              <a:off x="406400" y="6019800"/>
              <a:ext cx="11430000" cy="1905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3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Rhythm: Clap to the rhythm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905000"/>
            <a:ext cx="818857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44600" y="3352800"/>
            <a:ext cx="10668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3000"/>
              </a:spcAft>
            </a:pPr>
            <a:r>
              <a:rPr lang="en-US" i="1" dirty="0" smtClean="0"/>
              <a:t>      </a:t>
            </a:r>
            <a:r>
              <a:rPr lang="en-US" i="1" dirty="0"/>
              <a:t>CAKE                 </a:t>
            </a:r>
            <a:r>
              <a:rPr lang="en-US" i="1" dirty="0" smtClean="0"/>
              <a:t>      </a:t>
            </a:r>
            <a:r>
              <a:rPr lang="en-US" i="1" dirty="0"/>
              <a:t>TASTES   </a:t>
            </a:r>
            <a:r>
              <a:rPr lang="en-US" i="1" dirty="0" smtClean="0"/>
              <a:t>    </a:t>
            </a:r>
            <a:r>
              <a:rPr lang="en-US" i="1" dirty="0"/>
              <a:t>GOOD</a:t>
            </a:r>
            <a:r>
              <a:rPr lang="en-US" i="1" dirty="0" smtClean="0"/>
              <a:t>.</a:t>
            </a:r>
          </a:p>
          <a:p>
            <a:pPr algn="l">
              <a:spcAft>
                <a:spcPts val="3000"/>
              </a:spcAft>
            </a:pPr>
            <a:r>
              <a:rPr lang="en-US" i="1" dirty="0" smtClean="0"/>
              <a:t>The </a:t>
            </a:r>
            <a:r>
              <a:rPr lang="en-US" i="1" dirty="0"/>
              <a:t>CAKE                    </a:t>
            </a:r>
            <a:r>
              <a:rPr lang="en-US" i="1" dirty="0" smtClean="0"/>
              <a:t>   </a:t>
            </a:r>
            <a:r>
              <a:rPr lang="en-US" i="1" dirty="0"/>
              <a:t>TASTED     </a:t>
            </a:r>
            <a:r>
              <a:rPr lang="en-US" i="1" dirty="0" smtClean="0"/>
              <a:t>  </a:t>
            </a:r>
            <a:r>
              <a:rPr lang="en-US" i="1" dirty="0"/>
              <a:t>GOOD.</a:t>
            </a:r>
            <a:endParaRPr lang="en-US" dirty="0"/>
          </a:p>
          <a:p>
            <a:pPr algn="l">
              <a:spcAft>
                <a:spcPts val="3000"/>
              </a:spcAft>
            </a:pPr>
            <a:r>
              <a:rPr lang="en-US" i="1" dirty="0" smtClean="0"/>
              <a:t>The </a:t>
            </a:r>
            <a:r>
              <a:rPr lang="en-US" i="1" dirty="0"/>
              <a:t>CAKE  might have  </a:t>
            </a:r>
            <a:r>
              <a:rPr lang="en-US" i="1" dirty="0" smtClean="0"/>
              <a:t>    </a:t>
            </a:r>
            <a:r>
              <a:rPr lang="en-US" i="1" dirty="0"/>
              <a:t>TASTED    </a:t>
            </a:r>
            <a:r>
              <a:rPr lang="en-US" i="1" dirty="0" smtClean="0"/>
              <a:t>   </a:t>
            </a:r>
            <a:r>
              <a:rPr lang="en-US" i="1" dirty="0"/>
              <a:t>GOOD.</a:t>
            </a:r>
            <a:endParaRPr lang="en-US" dirty="0"/>
          </a:p>
          <a:p>
            <a:pPr algn="l">
              <a:spcAft>
                <a:spcPts val="3000"/>
              </a:spcAft>
            </a:pPr>
            <a:r>
              <a:rPr lang="en-US" i="1" dirty="0" smtClean="0"/>
              <a:t>The </a:t>
            </a:r>
            <a:r>
              <a:rPr lang="en-US" i="1" dirty="0"/>
              <a:t>CAKE must have     </a:t>
            </a:r>
            <a:r>
              <a:rPr lang="en-US" i="1" dirty="0" smtClean="0"/>
              <a:t>   TASTED       </a:t>
            </a:r>
            <a:r>
              <a:rPr lang="en-US" i="1" dirty="0" err="1" smtClean="0"/>
              <a:t>deLIcious</a:t>
            </a:r>
            <a:r>
              <a:rPr lang="en-US" i="1" dirty="0"/>
              <a:t>.</a:t>
            </a:r>
            <a:endParaRPr lang="en-US" dirty="0"/>
          </a:p>
          <a:p>
            <a:pPr algn="l">
              <a:spcAft>
                <a:spcPts val="3000"/>
              </a:spcAft>
            </a:pPr>
            <a:r>
              <a:rPr lang="en-US" i="1" dirty="0" smtClean="0"/>
              <a:t>The </a:t>
            </a:r>
            <a:r>
              <a:rPr lang="en-US" i="1" dirty="0"/>
              <a:t>CAKE shouldn’t </a:t>
            </a:r>
            <a:r>
              <a:rPr lang="en-US" i="1" dirty="0" smtClean="0"/>
              <a:t>have   </a:t>
            </a:r>
            <a:r>
              <a:rPr lang="en-US" i="1" dirty="0"/>
              <a:t>TASTED so </a:t>
            </a:r>
            <a:r>
              <a:rPr lang="en-US" i="1" dirty="0" smtClean="0"/>
              <a:t>  </a:t>
            </a:r>
            <a:r>
              <a:rPr lang="en-US" i="1" dirty="0" err="1" smtClean="0"/>
              <a:t>deLIcious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Rhythm: Chants and rhymes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2200" y="1905000"/>
            <a:ext cx="8763000" cy="655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j-lt"/>
              </a:rPr>
              <a:t>What’s for dinner?</a:t>
            </a:r>
          </a:p>
          <a:p>
            <a:pPr algn="l"/>
            <a:r>
              <a:rPr lang="en-US" dirty="0">
                <a:latin typeface="+mj-lt"/>
              </a:rPr>
              <a:t>What’s for dinner?</a:t>
            </a:r>
          </a:p>
          <a:p>
            <a:pPr algn="l"/>
            <a:r>
              <a:rPr lang="en-US" dirty="0" smtClean="0">
                <a:latin typeface="+mj-lt"/>
              </a:rPr>
              <a:t>          </a:t>
            </a:r>
            <a:r>
              <a:rPr lang="en-US" dirty="0" smtClean="0">
                <a:latin typeface="+mj-lt"/>
              </a:rPr>
              <a:t>   Soup </a:t>
            </a:r>
            <a:r>
              <a:rPr lang="en-US" dirty="0">
                <a:latin typeface="+mj-lt"/>
              </a:rPr>
              <a:t>and salad</a:t>
            </a:r>
          </a:p>
          <a:p>
            <a:pPr algn="l"/>
            <a:r>
              <a:rPr lang="en-US" dirty="0" smtClean="0">
                <a:latin typeface="+mj-lt"/>
              </a:rPr>
              <a:t>          </a:t>
            </a:r>
            <a:r>
              <a:rPr lang="en-US" dirty="0" smtClean="0">
                <a:latin typeface="+mj-lt"/>
              </a:rPr>
              <a:t>   Bread </a:t>
            </a:r>
            <a:r>
              <a:rPr lang="en-US" dirty="0">
                <a:latin typeface="+mj-lt"/>
              </a:rPr>
              <a:t>and butter</a:t>
            </a:r>
          </a:p>
          <a:p>
            <a:pPr algn="l"/>
            <a:r>
              <a:rPr lang="en-US" dirty="0" smtClean="0">
                <a:latin typeface="+mj-lt"/>
              </a:rPr>
              <a:t>          </a:t>
            </a:r>
            <a:r>
              <a:rPr lang="en-US" dirty="0" smtClean="0">
                <a:latin typeface="+mj-lt"/>
              </a:rPr>
              <a:t>   Cake </a:t>
            </a:r>
            <a:r>
              <a:rPr lang="en-US" dirty="0">
                <a:latin typeface="+mj-lt"/>
              </a:rPr>
              <a:t>and ice cream for dessert.</a:t>
            </a:r>
          </a:p>
          <a:p>
            <a:pPr algn="l"/>
            <a:r>
              <a:rPr lang="en-US" dirty="0">
                <a:latin typeface="+mj-lt"/>
              </a:rPr>
              <a:t>Set the table!</a:t>
            </a:r>
          </a:p>
          <a:p>
            <a:pPr algn="l"/>
            <a:r>
              <a:rPr lang="en-US" dirty="0">
                <a:latin typeface="+mj-lt"/>
              </a:rPr>
              <a:t>Set the table!</a:t>
            </a:r>
          </a:p>
          <a:p>
            <a:pPr algn="l"/>
            <a:r>
              <a:rPr lang="en-US" dirty="0" smtClean="0">
                <a:latin typeface="+mj-lt"/>
              </a:rPr>
              <a:t>           </a:t>
            </a:r>
            <a:r>
              <a:rPr lang="en-US" dirty="0" smtClean="0">
                <a:latin typeface="+mj-lt"/>
              </a:rPr>
              <a:t>  Plates </a:t>
            </a:r>
            <a:r>
              <a:rPr lang="en-US" dirty="0">
                <a:latin typeface="+mj-lt"/>
              </a:rPr>
              <a:t>and glasses</a:t>
            </a:r>
          </a:p>
          <a:p>
            <a:pPr algn="l"/>
            <a:r>
              <a:rPr lang="en-US" dirty="0" smtClean="0">
                <a:latin typeface="+mj-lt"/>
              </a:rPr>
              <a:t>           </a:t>
            </a:r>
            <a:r>
              <a:rPr lang="en-US" dirty="0" smtClean="0">
                <a:latin typeface="+mj-lt"/>
              </a:rPr>
              <a:t>  Forks </a:t>
            </a:r>
            <a:r>
              <a:rPr lang="en-US" dirty="0">
                <a:latin typeface="+mj-lt"/>
              </a:rPr>
              <a:t>and spoons</a:t>
            </a:r>
          </a:p>
          <a:p>
            <a:pPr algn="l"/>
            <a:r>
              <a:rPr lang="en-US" dirty="0">
                <a:latin typeface="+mj-lt"/>
              </a:rPr>
              <a:t>Now we’re ready. Let’s all eat! </a:t>
            </a:r>
          </a:p>
        </p:txBody>
      </p:sp>
    </p:spTree>
    <p:extLst>
      <p:ext uri="{BB962C8B-B14F-4D97-AF65-F5344CB8AC3E}">
        <p14:creationId xmlns:p14="http://schemas.microsoft.com/office/powerpoint/2010/main" val="4935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What do you think?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1905000"/>
            <a:ext cx="118110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algn="l" defTabSz="906463">
              <a:spcAft>
                <a:spcPts val="3000"/>
              </a:spcAft>
            </a:pPr>
            <a:r>
              <a:rPr lang="en-US" sz="4400" i="1" dirty="0" smtClean="0">
                <a:latin typeface="Calibri"/>
                <a:cs typeface="Calibri"/>
              </a:rPr>
              <a:t>Agree</a:t>
            </a:r>
            <a:r>
              <a:rPr lang="en-US" sz="4400" i="1" dirty="0">
                <a:latin typeface="Calibri"/>
                <a:cs typeface="Calibri"/>
              </a:rPr>
              <a:t>?    </a:t>
            </a:r>
            <a:r>
              <a:rPr lang="en-US" sz="4400" i="1" dirty="0" smtClean="0">
                <a:latin typeface="Calibri"/>
                <a:cs typeface="Calibri"/>
              </a:rPr>
              <a:t>     Disagree</a:t>
            </a:r>
            <a:r>
              <a:rPr lang="en-US" sz="4400" i="1" dirty="0">
                <a:latin typeface="Calibri"/>
                <a:cs typeface="Calibri"/>
              </a:rPr>
              <a:t>? </a:t>
            </a:r>
            <a:r>
              <a:rPr lang="en-US" sz="4400" i="1" dirty="0" smtClean="0">
                <a:latin typeface="Calibri"/>
                <a:cs typeface="Calibri"/>
              </a:rPr>
              <a:t>         Not </a:t>
            </a:r>
            <a:r>
              <a:rPr lang="en-US" sz="4400" i="1" dirty="0">
                <a:latin typeface="Calibri"/>
                <a:cs typeface="Calibri"/>
              </a:rPr>
              <a:t>sure</a:t>
            </a:r>
            <a:r>
              <a:rPr lang="en-US" sz="4400" i="1" dirty="0" smtClean="0">
                <a:latin typeface="Calibri"/>
                <a:cs typeface="Calibri"/>
              </a:rPr>
              <a:t>?</a:t>
            </a:r>
          </a:p>
          <a:p>
            <a:pPr marL="1044575" indent="-742950" algn="l" defTabSz="906463">
              <a:spcAft>
                <a:spcPts val="3000"/>
              </a:spcAft>
              <a:buFont typeface="+mj-lt"/>
              <a:buAutoNum type="arabicPeriod" startAt="2"/>
            </a:pPr>
            <a:r>
              <a:rPr lang="en-US" sz="4400" dirty="0">
                <a:latin typeface="Calibri"/>
                <a:cs typeface="Calibri"/>
              </a:rPr>
              <a:t>There are two forms of English pronunciation: American English and British English.</a:t>
            </a:r>
          </a:p>
        </p:txBody>
      </p:sp>
    </p:spTree>
    <p:extLst>
      <p:ext uri="{BB962C8B-B14F-4D97-AF65-F5344CB8AC3E}">
        <p14:creationId xmlns:p14="http://schemas.microsoft.com/office/powerpoint/2010/main" val="30399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Thought Groups and Prominence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200" y="2057400"/>
            <a:ext cx="1203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dirty="0">
                <a:latin typeface="+mj-lt"/>
              </a:rPr>
              <a:t> If you talk too </a:t>
            </a:r>
            <a:r>
              <a:rPr lang="en-US" dirty="0" smtClean="0">
                <a:latin typeface="+mj-lt"/>
              </a:rPr>
              <a:t>quickly, 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it’s </a:t>
            </a:r>
            <a:r>
              <a:rPr lang="en-US" dirty="0">
                <a:latin typeface="+mj-lt"/>
              </a:rPr>
              <a:t>hard to understand you.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11800" y="2438400"/>
            <a:ext cx="457200" cy="1066800"/>
          </a:xfrm>
          <a:prstGeom prst="line">
            <a:avLst/>
          </a:prstGeom>
          <a:ln w="762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521200" y="2209800"/>
            <a:ext cx="5867400" cy="513398"/>
            <a:chOff x="4368800" y="2209800"/>
            <a:chExt cx="6096000" cy="533400"/>
          </a:xfrm>
        </p:grpSpPr>
        <p:sp>
          <p:nvSpPr>
            <p:cNvPr id="4" name="Oval 3"/>
            <p:cNvSpPr/>
            <p:nvPr/>
          </p:nvSpPr>
          <p:spPr>
            <a:xfrm>
              <a:off x="4368800" y="2209800"/>
              <a:ext cx="533400" cy="53340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931400" y="2209800"/>
              <a:ext cx="533400" cy="53340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icrosoft WordScreenSnapz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" y="4495800"/>
            <a:ext cx="12412979" cy="27432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235200" y="4038600"/>
            <a:ext cx="10038080" cy="2743200"/>
            <a:chOff x="2235200" y="4038600"/>
            <a:chExt cx="10038080" cy="2743200"/>
          </a:xfrm>
        </p:grpSpPr>
        <p:sp>
          <p:nvSpPr>
            <p:cNvPr id="26" name="Oval 25"/>
            <p:cNvSpPr/>
            <p:nvPr/>
          </p:nvSpPr>
          <p:spPr>
            <a:xfrm>
              <a:off x="4521200" y="4038600"/>
              <a:ext cx="513080" cy="51308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235200" y="5105400"/>
              <a:ext cx="513080" cy="51308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978400" y="6268720"/>
              <a:ext cx="513080" cy="51308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093200" y="4038600"/>
              <a:ext cx="513080" cy="51308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760200" y="5105400"/>
              <a:ext cx="513080" cy="51308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1531600" y="6268720"/>
              <a:ext cx="513080" cy="51308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11600" y="4800600"/>
            <a:ext cx="3048000" cy="2133600"/>
            <a:chOff x="3911600" y="4800600"/>
            <a:chExt cx="3048000" cy="2133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40400" y="4800600"/>
              <a:ext cx="1219200" cy="2133600"/>
            </a:xfrm>
            <a:prstGeom prst="line">
              <a:avLst/>
            </a:prstGeom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121400" y="5943600"/>
              <a:ext cx="838200" cy="990600"/>
            </a:xfrm>
            <a:prstGeom prst="line">
              <a:avLst/>
            </a:prstGeom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911600" y="4800600"/>
              <a:ext cx="3048000" cy="1066800"/>
            </a:xfrm>
            <a:prstGeom prst="line">
              <a:avLst/>
            </a:prstGeom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90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Practicing pauses between thought groups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800" y="1905001"/>
            <a:ext cx="1173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j-lt"/>
              </a:rPr>
              <a:t>“I’ve learned that people will forget what you said, people will forget what you did, </a:t>
            </a:r>
            <a:r>
              <a:rPr lang="en-US" dirty="0" smtClean="0">
                <a:latin typeface="+mj-lt"/>
              </a:rPr>
              <a:t>but </a:t>
            </a:r>
            <a:r>
              <a:rPr lang="en-US" dirty="0">
                <a:latin typeface="+mj-lt"/>
              </a:rPr>
              <a:t>people will never forget how you made them feel.” </a:t>
            </a:r>
            <a:endParaRPr lang="en-US" dirty="0" smtClean="0">
              <a:latin typeface="+mj-lt"/>
            </a:endParaRPr>
          </a:p>
          <a:p>
            <a:pPr algn="l"/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Maya Angelou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9800" y="5486400"/>
            <a:ext cx="1173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Boyfriend</a:t>
            </a:r>
            <a:r>
              <a:rPr lang="en-US" dirty="0">
                <a:latin typeface="+mj-lt"/>
              </a:rPr>
              <a:t>: 	What’s your favorite music group? </a:t>
            </a:r>
          </a:p>
          <a:p>
            <a:pPr marL="2744788" indent="-2744788" algn="l"/>
            <a:r>
              <a:rPr lang="en-US" dirty="0">
                <a:latin typeface="+mj-lt"/>
              </a:rPr>
              <a:t>Girlfriend: 	I love U2! </a:t>
            </a:r>
            <a:endParaRPr lang="en-US" dirty="0" smtClean="0">
              <a:latin typeface="+mj-lt"/>
            </a:endParaRPr>
          </a:p>
          <a:p>
            <a:pPr marL="2744788" indent="-2744788" algn="l"/>
            <a:r>
              <a:rPr lang="en-US" dirty="0" smtClean="0">
                <a:latin typeface="+mj-lt"/>
              </a:rPr>
              <a:t>Boyfriend</a:t>
            </a:r>
            <a:r>
              <a:rPr lang="en-US" dirty="0">
                <a:latin typeface="+mj-lt"/>
              </a:rPr>
              <a:t>: 	I love you too, but what’s your favorite music group?</a:t>
            </a:r>
          </a:p>
        </p:txBody>
      </p:sp>
    </p:spTree>
    <p:extLst>
      <p:ext uri="{BB962C8B-B14F-4D97-AF65-F5344CB8AC3E}">
        <p14:creationId xmlns:p14="http://schemas.microsoft.com/office/powerpoint/2010/main" val="24541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Intonation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1200" y="1981200"/>
            <a:ext cx="12039600" cy="1447800"/>
            <a:chOff x="711200" y="2057400"/>
            <a:chExt cx="12039600" cy="1447800"/>
          </a:xfrm>
        </p:grpSpPr>
        <p:sp>
          <p:nvSpPr>
            <p:cNvPr id="2" name="Rectangle 1"/>
            <p:cNvSpPr/>
            <p:nvPr/>
          </p:nvSpPr>
          <p:spPr>
            <a:xfrm>
              <a:off x="711200" y="2057400"/>
              <a:ext cx="12039600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dirty="0">
                  <a:latin typeface="+mj-lt"/>
                </a:rPr>
                <a:t> If you talk too </a:t>
              </a:r>
              <a:r>
                <a:rPr lang="en-US" dirty="0" smtClean="0">
                  <a:latin typeface="+mj-lt"/>
                </a:rPr>
                <a:t>quickly, </a:t>
              </a:r>
              <a:r>
                <a:rPr lang="en-US" b="1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it’s </a:t>
              </a:r>
              <a:r>
                <a:rPr lang="en-US" dirty="0">
                  <a:latin typeface="+mj-lt"/>
                </a:rPr>
                <a:t>hard to understand you.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5511800" y="2438400"/>
              <a:ext cx="457200" cy="1066800"/>
            </a:xfrm>
            <a:prstGeom prst="line">
              <a:avLst/>
            </a:prstGeom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4368800" y="2209800"/>
              <a:ext cx="6096000" cy="533400"/>
              <a:chOff x="4368800" y="2209800"/>
              <a:chExt cx="6096000" cy="533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368800" y="2209800"/>
                <a:ext cx="533400" cy="533400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931400" y="2209800"/>
                <a:ext cx="533400" cy="533400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87400" y="1905000"/>
            <a:ext cx="10991871" cy="1295400"/>
            <a:chOff x="787400" y="3505200"/>
            <a:chExt cx="10991871" cy="1295400"/>
          </a:xfrm>
        </p:grpSpPr>
        <p:pic>
          <p:nvPicPr>
            <p:cNvPr id="25" name="Picture 2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3505200"/>
              <a:ext cx="5028098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0" y="3505200"/>
              <a:ext cx="5810271" cy="1295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Picture 3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419600"/>
            <a:ext cx="5638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590">
            <a:off x="8991059" y="4428908"/>
            <a:ext cx="3376532" cy="27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6096000"/>
            <a:ext cx="5029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718">
            <a:off x="6905275" y="4869363"/>
            <a:ext cx="3766250" cy="446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8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Practicing </a:t>
            </a:r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intonation</a:t>
            </a:r>
            <a:endParaRPr lang="en-US" sz="4800" b="1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9800" y="1828800"/>
            <a:ext cx="11734800" cy="590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Boyfriend</a:t>
            </a:r>
            <a:r>
              <a:rPr lang="en-US" dirty="0">
                <a:latin typeface="+mj-lt"/>
              </a:rPr>
              <a:t>: 	What’s your favorite music group? </a:t>
            </a:r>
          </a:p>
          <a:p>
            <a:pPr marL="2744788" indent="-2744788" algn="l"/>
            <a:r>
              <a:rPr lang="en-US" dirty="0">
                <a:latin typeface="+mj-lt"/>
              </a:rPr>
              <a:t>Girlfriend: 	I love U2! </a:t>
            </a:r>
            <a:endParaRPr lang="en-US" dirty="0" smtClean="0">
              <a:latin typeface="+mj-lt"/>
            </a:endParaRPr>
          </a:p>
          <a:p>
            <a:pPr marL="2744788" indent="-2744788" algn="l"/>
            <a:r>
              <a:rPr lang="en-US" dirty="0" smtClean="0">
                <a:latin typeface="+mj-lt"/>
              </a:rPr>
              <a:t>Boyfriend</a:t>
            </a:r>
            <a:r>
              <a:rPr lang="en-US" dirty="0">
                <a:latin typeface="+mj-lt"/>
              </a:rPr>
              <a:t>: 	I love you too, but what’s your favorite music group</a:t>
            </a:r>
            <a:r>
              <a:rPr lang="en-US" dirty="0" smtClean="0">
                <a:latin typeface="+mj-lt"/>
              </a:rPr>
              <a:t>?</a:t>
            </a:r>
          </a:p>
          <a:p>
            <a:pPr marL="2744788" indent="-2744788" algn="l"/>
            <a:endParaRPr lang="en-US" dirty="0">
              <a:latin typeface="+mj-lt"/>
            </a:endParaRPr>
          </a:p>
          <a:p>
            <a:pPr marL="2744788" indent="-2744788" algn="l"/>
            <a:r>
              <a:rPr lang="en-US" i="1" dirty="0" smtClean="0">
                <a:solidFill>
                  <a:srgbClr val="0000FF"/>
                </a:solidFill>
                <a:latin typeface="+mj-lt"/>
              </a:rPr>
              <a:t>Statements:          </a:t>
            </a:r>
            <a:r>
              <a:rPr lang="en-US" sz="32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+mj-lt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I love U2</a:t>
            </a:r>
            <a:r>
              <a:rPr lang="en-US" i="1" dirty="0" smtClean="0">
                <a:solidFill>
                  <a:srgbClr val="0000FF"/>
                </a:solidFill>
                <a:latin typeface="+mj-lt"/>
              </a:rPr>
              <a:t>.</a:t>
            </a:r>
          </a:p>
          <a:p>
            <a:pPr marL="2744788" indent="-2744788" algn="l"/>
            <a:r>
              <a:rPr lang="en-US" i="1" dirty="0" smtClean="0">
                <a:solidFill>
                  <a:srgbClr val="0000FF"/>
                </a:solidFill>
                <a:latin typeface="+mj-lt"/>
              </a:rPr>
              <a:t>Yes/No questions:  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Do you like U2?   </a:t>
            </a:r>
          </a:p>
          <a:p>
            <a:pPr marL="2744788" indent="-2744788" algn="l"/>
            <a:r>
              <a:rPr lang="en-US" i="1" dirty="0" smtClean="0">
                <a:solidFill>
                  <a:srgbClr val="0000FF"/>
                </a:solidFill>
                <a:latin typeface="+mj-lt"/>
              </a:rPr>
              <a:t>WH questions: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        Why do you like U2?</a:t>
            </a:r>
          </a:p>
          <a:p>
            <a:pPr marL="2744788" indent="-2744788" algn="l"/>
            <a:r>
              <a:rPr lang="en-US" dirty="0" smtClean="0">
                <a:solidFill>
                  <a:srgbClr val="0000FF"/>
                </a:solidFill>
                <a:latin typeface="+mj-lt"/>
              </a:rPr>
              <a:t>Or questions:           Do you like U2 or the Beatles?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88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Connected Speech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PagesScreenSnapz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156936"/>
            <a:ext cx="10363200" cy="1676400"/>
          </a:xfrm>
          <a:prstGeom prst="rect">
            <a:avLst/>
          </a:prstGeom>
        </p:spPr>
      </p:pic>
      <p:pic>
        <p:nvPicPr>
          <p:cNvPr id="19" name="Picture 18" descr="Macintosh HD:Users:marlayoshida:Desktop:PagesScreenSnapz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671536"/>
            <a:ext cx="10864273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864600" y="6347936"/>
            <a:ext cx="15056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</a:rPr>
              <a:t>/t∫/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8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Connected Speech: Dictations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9800" y="2438400"/>
            <a:ext cx="1120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i="1" dirty="0" smtClean="0">
                <a:latin typeface="+mj-lt"/>
              </a:rPr>
              <a:t>Where do you want to have lunch?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i="1" dirty="0" smtClean="0">
                <a:latin typeface="+mj-lt"/>
              </a:rPr>
              <a:t>I’ll get you a menu.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i="1" dirty="0">
                <a:latin typeface="+mj-lt"/>
              </a:rPr>
              <a:t>Would you like soup or salad with your meal?</a:t>
            </a:r>
          </a:p>
          <a:p>
            <a:pPr algn="l"/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9400" y="5486400"/>
            <a:ext cx="990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What words were hard for you to hear?</a:t>
            </a:r>
          </a:p>
          <a:p>
            <a:pPr algn="l"/>
            <a:endParaRPr lang="en-US" dirty="0">
              <a:latin typeface="+mj-lt"/>
            </a:endParaRPr>
          </a:p>
          <a:p>
            <a:pPr algn="l"/>
            <a:r>
              <a:rPr lang="en-US" dirty="0" smtClean="0">
                <a:latin typeface="+mj-lt"/>
              </a:rPr>
              <a:t>Why do you think they were hard to hear?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4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76300" y="1651000"/>
            <a:ext cx="11430000" cy="1701800"/>
          </a:xfrm>
          <a:ln/>
        </p:spPr>
        <p:txBody>
          <a:bodyPr anchor="t">
            <a:normAutofit/>
          </a:bodyPr>
          <a:lstStyle/>
          <a:p>
            <a:pPr marL="58738" indent="1588" algn="l">
              <a:spcBef>
                <a:spcPts val="400"/>
              </a:spcBef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sz="4200" i="1" dirty="0"/>
              <a:t>W</a:t>
            </a:r>
            <a:r>
              <a:rPr lang="en-US" sz="4200" i="1" dirty="0" smtClean="0"/>
              <a:t>atch and imitate a video clip. Try to sound exactly like the characters.</a:t>
            </a:r>
            <a:endParaRPr lang="en-US" sz="4200" i="1" dirty="0"/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977900" y="635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Shadowing and Mirroring</a:t>
            </a:r>
          </a:p>
        </p:txBody>
      </p:sp>
      <p:pic>
        <p:nvPicPr>
          <p:cNvPr id="25610" name="Beauty and Beast 1 minute-6.mov" descr="/Users/marlayoshida/Desktop/Beyond repeat after me.ppt_media/Beauty and Beast 1 minute-6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886200"/>
            <a:ext cx="597916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482600" y="3200400"/>
            <a:ext cx="5613400" cy="3556000"/>
            <a:chOff x="0" y="-96"/>
            <a:chExt cx="3536" cy="2240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0" y="-96"/>
              <a:ext cx="3536" cy="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endParaRPr lang="en-US" sz="24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endParaRP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Beast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:	Belle,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/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are you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 /</a:t>
              </a:r>
              <a:r>
                <a:rPr lang="en-US" sz="9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happy here with me?  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Belle:	Yes.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Beast:	What is it?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Belle:	If only I could see my father again,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/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just for a moment.</a:t>
              </a:r>
              <a:r>
                <a:rPr lang="en-US" sz="2400" dirty="0">
                  <a:solidFill>
                    <a:srgbClr val="FF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 //</a:t>
              </a:r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  <a:sym typeface="Times New Roman" charset="0"/>
                </a:rPr>
                <a:t> I miss him so much! </a:t>
              </a:r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668" y="388"/>
              <a:ext cx="408" cy="92"/>
            </a:xfrm>
            <a:custGeom>
              <a:avLst/>
              <a:gdLst>
                <a:gd name="T0" fmla="*/ 0 w 21600"/>
                <a:gd name="T1" fmla="*/ 20700 h 20925"/>
                <a:gd name="T2" fmla="*/ 8894 w 21600"/>
                <a:gd name="T3" fmla="*/ 18000 h 20925"/>
                <a:gd name="T4" fmla="*/ 16729 w 21600"/>
                <a:gd name="T5" fmla="*/ 9900 h 20925"/>
                <a:gd name="T6" fmla="*/ 21600 w 21600"/>
                <a:gd name="T7" fmla="*/ 0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25">
                  <a:moveTo>
                    <a:pt x="0" y="20700"/>
                  </a:moveTo>
                  <a:cubicBezTo>
                    <a:pt x="4235" y="21600"/>
                    <a:pt x="5956" y="19897"/>
                    <a:pt x="8894" y="18000"/>
                  </a:cubicBezTo>
                  <a:cubicBezTo>
                    <a:pt x="11552" y="16284"/>
                    <a:pt x="14179" y="13512"/>
                    <a:pt x="16729" y="9900"/>
                  </a:cubicBezTo>
                  <a:cubicBezTo>
                    <a:pt x="18437" y="7481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1220" y="464"/>
              <a:ext cx="548" cy="8"/>
            </a:xfrm>
            <a:custGeom>
              <a:avLst/>
              <a:gdLst>
                <a:gd name="T0" fmla="*/ 0 w 21600"/>
                <a:gd name="T1" fmla="*/ 0 h 43200"/>
                <a:gd name="T2" fmla="*/ 7095 w 21600"/>
                <a:gd name="T3" fmla="*/ 0 h 43200"/>
                <a:gd name="T4" fmla="*/ 12771 w 21600"/>
                <a:gd name="T5" fmla="*/ 0 h 43200"/>
                <a:gd name="T6" fmla="*/ 21600 w 21600"/>
                <a:gd name="T7" fmla="*/ 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43200">
                  <a:moveTo>
                    <a:pt x="0" y="0"/>
                  </a:moveTo>
                  <a:cubicBezTo>
                    <a:pt x="3153" y="21600"/>
                    <a:pt x="7095" y="0"/>
                    <a:pt x="7095" y="0"/>
                  </a:cubicBezTo>
                  <a:lnTo>
                    <a:pt x="12771" y="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1908" y="312"/>
              <a:ext cx="1540" cy="120"/>
            </a:xfrm>
            <a:custGeom>
              <a:avLst/>
              <a:gdLst>
                <a:gd name="T0" fmla="*/ 0 w 21600"/>
                <a:gd name="T1" fmla="*/ 20903 h 20903"/>
                <a:gd name="T2" fmla="*/ 2581 w 21600"/>
                <a:gd name="T3" fmla="*/ 5574 h 20903"/>
                <a:gd name="T4" fmla="*/ 20815 w 21600"/>
                <a:gd name="T5" fmla="*/ 4181 h 20903"/>
                <a:gd name="T6" fmla="*/ 21600 w 21600"/>
                <a:gd name="T7" fmla="*/ 0 h 20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03">
                  <a:moveTo>
                    <a:pt x="0" y="20903"/>
                  </a:moveTo>
                  <a:cubicBezTo>
                    <a:pt x="1122" y="21600"/>
                    <a:pt x="1625" y="7668"/>
                    <a:pt x="2581" y="5574"/>
                  </a:cubicBezTo>
                  <a:cubicBezTo>
                    <a:pt x="4238" y="1942"/>
                    <a:pt x="14738" y="5962"/>
                    <a:pt x="20815" y="4181"/>
                  </a:cubicBezTo>
                  <a:cubicBezTo>
                    <a:pt x="21099" y="4097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668" y="760"/>
              <a:ext cx="380" cy="220"/>
            </a:xfrm>
            <a:custGeom>
              <a:avLst/>
              <a:gdLst>
                <a:gd name="T0" fmla="*/ 0 w 21600"/>
                <a:gd name="T1" fmla="*/ 0 h 21600"/>
                <a:gd name="T2" fmla="*/ 12051 w 21600"/>
                <a:gd name="T3" fmla="*/ 471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547" y="393"/>
                    <a:pt x="9012" y="3026"/>
                    <a:pt x="12051" y="4713"/>
                  </a:cubicBezTo>
                  <a:cubicBezTo>
                    <a:pt x="18417" y="8247"/>
                    <a:pt x="2160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664" y="1080"/>
              <a:ext cx="820" cy="239"/>
            </a:xfrm>
            <a:custGeom>
              <a:avLst/>
              <a:gdLst>
                <a:gd name="T0" fmla="*/ 0 w 21600"/>
                <a:gd name="T1" fmla="+- 0 18857 1104"/>
                <a:gd name="T2" fmla="*/ 18857 h 20496"/>
                <a:gd name="T3" fmla="*/ 11169 w 21600"/>
                <a:gd name="T4" fmla="+- 0 3086 1104"/>
                <a:gd name="T5" fmla="*/ 3086 h 20496"/>
                <a:gd name="T6" fmla="*/ 15700 w 21600"/>
                <a:gd name="T7" fmla="+- 0 3086 1104"/>
                <a:gd name="T8" fmla="*/ 3086 h 20496"/>
                <a:gd name="T9" fmla="*/ 21600 w 21600"/>
                <a:gd name="T10" fmla="+- 0 21600 1104"/>
                <a:gd name="T11" fmla="*/ 21600 h 204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0496">
                  <a:moveTo>
                    <a:pt x="0" y="17753"/>
                  </a:moveTo>
                  <a:cubicBezTo>
                    <a:pt x="3138" y="19314"/>
                    <a:pt x="8429" y="5410"/>
                    <a:pt x="11169" y="1982"/>
                  </a:cubicBezTo>
                  <a:cubicBezTo>
                    <a:pt x="12926" y="-218"/>
                    <a:pt x="13803" y="-1104"/>
                    <a:pt x="15700" y="1982"/>
                  </a:cubicBezTo>
                  <a:cubicBezTo>
                    <a:pt x="18395" y="6367"/>
                    <a:pt x="21600" y="20496"/>
                    <a:pt x="21600" y="20496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664" y="1584"/>
              <a:ext cx="2688" cy="121"/>
            </a:xfrm>
            <a:custGeom>
              <a:avLst/>
              <a:gdLst>
                <a:gd name="T0" fmla="*/ 0 w 21600"/>
                <a:gd name="T1" fmla="+- 0 14493 2552"/>
                <a:gd name="T2" fmla="*/ 14493 h 14509"/>
                <a:gd name="T3" fmla="*/ 1839 w 21600"/>
                <a:gd name="T4" fmla="+- 0 3233 2552"/>
                <a:gd name="T5" fmla="*/ 3233 h 14509"/>
                <a:gd name="T6" fmla="*/ 3407 w 21600"/>
                <a:gd name="T7" fmla="+- 0 12960 2552"/>
                <a:gd name="T8" fmla="*/ 12960 h 14509"/>
                <a:gd name="T9" fmla="*/ 21600 w 21600"/>
                <a:gd name="T10" fmla="+- 0 13920 2552"/>
                <a:gd name="T11" fmla="*/ 13920 h 1450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4509">
                  <a:moveTo>
                    <a:pt x="0" y="11941"/>
                  </a:moveTo>
                  <a:cubicBezTo>
                    <a:pt x="1414" y="7528"/>
                    <a:pt x="915" y="4282"/>
                    <a:pt x="1839" y="681"/>
                  </a:cubicBezTo>
                  <a:cubicBezTo>
                    <a:pt x="2668" y="-2552"/>
                    <a:pt x="2927" y="6247"/>
                    <a:pt x="3407" y="10408"/>
                  </a:cubicBezTo>
                  <a:cubicBezTo>
                    <a:pt x="4404" y="19048"/>
                    <a:pt x="21600" y="11368"/>
                    <a:pt x="21600" y="11368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8" y="1878"/>
              <a:ext cx="1372" cy="162"/>
            </a:xfrm>
            <a:custGeom>
              <a:avLst/>
              <a:gdLst>
                <a:gd name="T0" fmla="*/ 0 w 21600"/>
                <a:gd name="T1" fmla="+- 0 4053 3337"/>
                <a:gd name="T2" fmla="*/ 4053 h 17822"/>
                <a:gd name="T3" fmla="*/ 7935 w 21600"/>
                <a:gd name="T4" fmla="+- 0 17633 3337"/>
                <a:gd name="T5" fmla="*/ 17633 h 17822"/>
                <a:gd name="T6" fmla="*/ 15114 w 21600"/>
                <a:gd name="T7" fmla="+- 0 21159 3337"/>
                <a:gd name="T8" fmla="*/ 21159 h 17822"/>
                <a:gd name="T9" fmla="*/ 21600 w 21600"/>
                <a:gd name="T10" fmla="+- 0 14988 3337"/>
                <a:gd name="T11" fmla="*/ 14988 h 1782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7822">
                  <a:moveTo>
                    <a:pt x="0" y="716"/>
                  </a:moveTo>
                  <a:cubicBezTo>
                    <a:pt x="2771" y="-3337"/>
                    <a:pt x="6125" y="10992"/>
                    <a:pt x="7935" y="14296"/>
                  </a:cubicBezTo>
                  <a:cubicBezTo>
                    <a:pt x="9383" y="16940"/>
                    <a:pt x="14027" y="17598"/>
                    <a:pt x="15114" y="17822"/>
                  </a:cubicBezTo>
                  <a:cubicBezTo>
                    <a:pt x="17255" y="18263"/>
                    <a:pt x="21600" y="11651"/>
                    <a:pt x="21600" y="11651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1615" y="2004"/>
              <a:ext cx="1653" cy="140"/>
            </a:xfrm>
            <a:custGeom>
              <a:avLst/>
              <a:gdLst>
                <a:gd name="T0" fmla="*/ 0 w 21600"/>
                <a:gd name="T1" fmla="+- 0 11826 6705"/>
                <a:gd name="T2" fmla="*/ 11826 h 14895"/>
                <a:gd name="T3" fmla="*/ 6088 w 21600"/>
                <a:gd name="T4" fmla="+- 0 14743 6705"/>
                <a:gd name="T5" fmla="*/ 14743 h 14895"/>
                <a:gd name="T6" fmla="*/ 10617 w 21600"/>
                <a:gd name="T7" fmla="+- 0 14743 6705"/>
                <a:gd name="T8" fmla="*/ 14743 h 14895"/>
                <a:gd name="T9" fmla="*/ 11977 w 21600"/>
                <a:gd name="T10" fmla="+- 0 7886 6705"/>
                <a:gd name="T11" fmla="*/ 7886 h 14895"/>
                <a:gd name="T12" fmla="*/ 13912 w 21600"/>
                <a:gd name="T13" fmla="+- 0 12171 6705"/>
                <a:gd name="T14" fmla="*/ 12171 h 14895"/>
                <a:gd name="T15" fmla="*/ 21600 w 21600"/>
                <a:gd name="T16" fmla="+- 0 21600 6705"/>
                <a:gd name="T17" fmla="*/ 21600 h 148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</a:cxnLst>
              <a:rect l="0" t="0" r="r" b="b"/>
              <a:pathLst>
                <a:path w="21600" h="14895">
                  <a:moveTo>
                    <a:pt x="0" y="5121"/>
                  </a:moveTo>
                  <a:cubicBezTo>
                    <a:pt x="3410" y="-6705"/>
                    <a:pt x="4585" y="4826"/>
                    <a:pt x="6088" y="8038"/>
                  </a:cubicBezTo>
                  <a:cubicBezTo>
                    <a:pt x="7291" y="10609"/>
                    <a:pt x="10303" y="9324"/>
                    <a:pt x="10617" y="8038"/>
                  </a:cubicBezTo>
                  <a:cubicBezTo>
                    <a:pt x="11041" y="6302"/>
                    <a:pt x="11088" y="2466"/>
                    <a:pt x="11977" y="1181"/>
                  </a:cubicBezTo>
                  <a:cubicBezTo>
                    <a:pt x="13063" y="-390"/>
                    <a:pt x="13232" y="3752"/>
                    <a:pt x="13912" y="5466"/>
                  </a:cubicBezTo>
                  <a:cubicBezTo>
                    <a:pt x="15462" y="9376"/>
                    <a:pt x="21600" y="14895"/>
                    <a:pt x="21600" y="14895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5610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How can we find time for pronunciation?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9800" y="1676400"/>
            <a:ext cx="1120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i="1" dirty="0" smtClean="0">
                <a:latin typeface="+mj-lt"/>
              </a:rPr>
              <a:t>Combine short bits of noticing and practicing pronunciation during all parts of your lesson.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3600" y="3835092"/>
            <a:ext cx="112014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dirty="0" smtClean="0">
                <a:latin typeface="+mj-lt"/>
              </a:rPr>
              <a:t>When starting or ending a lesson:</a:t>
            </a:r>
          </a:p>
          <a:p>
            <a:pPr marL="571500" lvl="0" indent="-571500" algn="l">
              <a:spcAft>
                <a:spcPts val="1800"/>
              </a:spcAft>
              <a:buFont typeface="Arial"/>
              <a:buChar char="•"/>
            </a:pPr>
            <a:r>
              <a:rPr lang="en-US" dirty="0">
                <a:latin typeface="+mj-lt"/>
              </a:rPr>
              <a:t>Do some quick review with flash cards, minimal pairs, or a tongue twister</a:t>
            </a:r>
            <a:r>
              <a:rPr lang="en-US" dirty="0" smtClean="0">
                <a:latin typeface="+mj-lt"/>
              </a:rPr>
              <a:t>.</a:t>
            </a:r>
          </a:p>
          <a:p>
            <a:pPr marL="571500" lvl="0" indent="-571500" algn="l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Sing a song with the sounds or connected speech that you want to practice.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69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How can we find time for pronunciation?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600" y="2057400"/>
            <a:ext cx="11201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dirty="0" smtClean="0">
                <a:latin typeface="+mj-lt"/>
              </a:rPr>
              <a:t>When teaching vocabulary:</a:t>
            </a: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Pay attention to the </a:t>
            </a:r>
            <a:r>
              <a:rPr lang="en-US" dirty="0">
                <a:latin typeface="+mj-lt"/>
              </a:rPr>
              <a:t>pronunciation and stress pattern of new words. </a:t>
            </a:r>
            <a:endParaRPr lang="en-US" dirty="0" smtClean="0">
              <a:latin typeface="+mj-lt"/>
            </a:endParaRP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Notice </a:t>
            </a:r>
            <a:r>
              <a:rPr lang="en-US" dirty="0">
                <a:latin typeface="+mj-lt"/>
              </a:rPr>
              <a:t>how </a:t>
            </a:r>
            <a:r>
              <a:rPr lang="en-US" dirty="0" smtClean="0">
                <a:latin typeface="+mj-lt"/>
              </a:rPr>
              <a:t>sound relates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spelling. </a:t>
            </a: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Let </a:t>
            </a:r>
            <a:r>
              <a:rPr lang="en-US" dirty="0">
                <a:latin typeface="+mj-lt"/>
              </a:rPr>
              <a:t>students hear new words in natural contexts, not just as careful, individual words. </a:t>
            </a:r>
            <a:endParaRPr lang="en-US" dirty="0" smtClean="0">
              <a:latin typeface="+mj-lt"/>
            </a:endParaRPr>
          </a:p>
          <a:p>
            <a:pPr marL="571500" lvl="0" indent="-571500" algn="l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Review </a:t>
            </a:r>
            <a:r>
              <a:rPr lang="en-US" dirty="0">
                <a:latin typeface="+mj-lt"/>
              </a:rPr>
              <a:t>the pronunciation of vocabulary words often.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16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How can we find time for pronunciation?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600" y="2057400"/>
            <a:ext cx="11201400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dirty="0" smtClean="0">
                <a:latin typeface="+mj-lt"/>
              </a:rPr>
              <a:t>When teaching reading: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>
                <a:latin typeface="+mj-lt"/>
              </a:rPr>
              <a:t>Have students read </a:t>
            </a:r>
            <a:r>
              <a:rPr lang="en-US" dirty="0" smtClean="0">
                <a:latin typeface="+mj-lt"/>
              </a:rPr>
              <a:t>quietly to </a:t>
            </a:r>
            <a:r>
              <a:rPr lang="en-US" dirty="0">
                <a:latin typeface="+mj-lt"/>
              </a:rPr>
              <a:t>themselves or to a partner</a:t>
            </a:r>
            <a:r>
              <a:rPr lang="en-US" dirty="0" smtClean="0">
                <a:latin typeface="+mj-lt"/>
              </a:rPr>
              <a:t>. Listening tubes are helpful. 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Avoid “cold” reading aloud. Give students time to hear and quietly practice the passage first.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When reading aloud, keep it short and easy to understand.</a:t>
            </a: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Encourage </a:t>
            </a:r>
            <a:r>
              <a:rPr lang="en-US" dirty="0">
                <a:latin typeface="+mj-lt"/>
              </a:rPr>
              <a:t>students to think about pausing and intonation as they read.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8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What do you think?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1905000"/>
            <a:ext cx="11353800" cy="31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algn="l" defTabSz="906463">
              <a:spcAft>
                <a:spcPts val="3000"/>
              </a:spcAft>
            </a:pPr>
            <a:r>
              <a:rPr lang="en-US" sz="4400" i="1" dirty="0" smtClean="0">
                <a:latin typeface="Calibri"/>
                <a:cs typeface="Calibri"/>
              </a:rPr>
              <a:t>Agree</a:t>
            </a:r>
            <a:r>
              <a:rPr lang="en-US" sz="4400" i="1" dirty="0">
                <a:latin typeface="Calibri"/>
                <a:cs typeface="Calibri"/>
              </a:rPr>
              <a:t>?    </a:t>
            </a:r>
            <a:r>
              <a:rPr lang="en-US" sz="4400" i="1" dirty="0" smtClean="0">
                <a:latin typeface="Calibri"/>
                <a:cs typeface="Calibri"/>
              </a:rPr>
              <a:t>     Disagree</a:t>
            </a:r>
            <a:r>
              <a:rPr lang="en-US" sz="4400" i="1" dirty="0">
                <a:latin typeface="Calibri"/>
                <a:cs typeface="Calibri"/>
              </a:rPr>
              <a:t>? </a:t>
            </a:r>
            <a:r>
              <a:rPr lang="en-US" sz="4400" i="1" dirty="0" smtClean="0">
                <a:latin typeface="Calibri"/>
                <a:cs typeface="Calibri"/>
              </a:rPr>
              <a:t>         Not </a:t>
            </a:r>
            <a:r>
              <a:rPr lang="en-US" sz="4400" i="1" dirty="0">
                <a:latin typeface="Calibri"/>
                <a:cs typeface="Calibri"/>
              </a:rPr>
              <a:t>sure</a:t>
            </a:r>
            <a:r>
              <a:rPr lang="en-US" sz="4400" i="1" dirty="0" smtClean="0">
                <a:latin typeface="Calibri"/>
                <a:cs typeface="Calibri"/>
              </a:rPr>
              <a:t>?</a:t>
            </a:r>
          </a:p>
          <a:p>
            <a:pPr marL="1044575" indent="-742950" algn="l" defTabSz="906463">
              <a:spcAft>
                <a:spcPts val="3000"/>
              </a:spcAft>
              <a:buFont typeface="+mj-lt"/>
              <a:buAutoNum type="arabicPeriod" startAt="3"/>
            </a:pPr>
            <a:r>
              <a:rPr lang="en-US" sz="4400" dirty="0">
                <a:latin typeface="Calibri"/>
                <a:cs typeface="Calibri"/>
              </a:rPr>
              <a:t>If students learn to produce all the sounds of English correctly, </a:t>
            </a:r>
            <a:r>
              <a:rPr lang="en-US" sz="4400" dirty="0" smtClean="0">
                <a:latin typeface="Calibri"/>
                <a:cs typeface="Calibri"/>
              </a:rPr>
              <a:t>they will have </a:t>
            </a:r>
            <a:r>
              <a:rPr lang="en-US" sz="4400" dirty="0">
                <a:latin typeface="Calibri"/>
                <a:cs typeface="Calibri"/>
              </a:rPr>
              <a:t>good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2458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How can we find time for pronunciation?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600" y="2057400"/>
            <a:ext cx="11201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dirty="0" smtClean="0">
                <a:latin typeface="+mj-lt"/>
              </a:rPr>
              <a:t>When teaching speaking:</a:t>
            </a: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In communicative activities, include words </a:t>
            </a:r>
            <a:r>
              <a:rPr lang="en-US" dirty="0">
                <a:latin typeface="+mj-lt"/>
              </a:rPr>
              <a:t>and sounds that you want to practice. Draw attention to these </a:t>
            </a:r>
            <a:r>
              <a:rPr lang="en-US" dirty="0" smtClean="0">
                <a:latin typeface="+mj-lt"/>
              </a:rPr>
              <a:t>when </a:t>
            </a:r>
            <a:r>
              <a:rPr lang="en-US" dirty="0">
                <a:latin typeface="+mj-lt"/>
              </a:rPr>
              <a:t>you give instructions</a:t>
            </a:r>
            <a:r>
              <a:rPr lang="en-US" dirty="0" smtClean="0">
                <a:latin typeface="+mj-lt"/>
              </a:rPr>
              <a:t>.</a:t>
            </a: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Emphasize thought groups, prominence,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37406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How can we find time for pronunciation?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600" y="2057400"/>
            <a:ext cx="1120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dirty="0" smtClean="0">
                <a:latin typeface="+mj-lt"/>
              </a:rPr>
              <a:t>When teaching listening:</a:t>
            </a: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Give </a:t>
            </a:r>
            <a:r>
              <a:rPr lang="en-US" dirty="0">
                <a:latin typeface="+mj-lt"/>
              </a:rPr>
              <a:t>students focused practice in listening </a:t>
            </a:r>
            <a:r>
              <a:rPr lang="en-US" dirty="0" smtClean="0">
                <a:latin typeface="+mj-lt"/>
              </a:rPr>
              <a:t>to reduced and </a:t>
            </a:r>
            <a:r>
              <a:rPr lang="en-US" dirty="0">
                <a:latin typeface="+mj-lt"/>
              </a:rPr>
              <a:t>connected speech. </a:t>
            </a:r>
            <a:endParaRPr lang="en-US" dirty="0" smtClean="0">
              <a:latin typeface="+mj-lt"/>
            </a:endParaRP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Help students use context </a:t>
            </a:r>
            <a:r>
              <a:rPr lang="en-US" dirty="0">
                <a:latin typeface="+mj-lt"/>
              </a:rPr>
              <a:t>clues to </a:t>
            </a:r>
            <a:r>
              <a:rPr lang="en-US" dirty="0" smtClean="0">
                <a:latin typeface="+mj-lt"/>
              </a:rPr>
              <a:t>figure </a:t>
            </a:r>
            <a:r>
              <a:rPr lang="en-US" dirty="0">
                <a:latin typeface="+mj-lt"/>
              </a:rPr>
              <a:t>out what sounds and words </a:t>
            </a:r>
            <a:r>
              <a:rPr lang="en-US" dirty="0" smtClean="0">
                <a:latin typeface="+mj-lt"/>
              </a:rPr>
              <a:t>they’re hearing.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32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How can we find time for pronunciation?</a:t>
            </a:r>
          </a:p>
        </p:txBody>
      </p:sp>
      <p:sp>
        <p:nvSpPr>
          <p:cNvPr id="33" name="Oval 32"/>
          <p:cNvSpPr/>
          <p:nvPr/>
        </p:nvSpPr>
        <p:spPr>
          <a:xfrm>
            <a:off x="17932400" y="1219200"/>
            <a:ext cx="533400" cy="5334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600" y="2057400"/>
            <a:ext cx="11963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dirty="0" smtClean="0">
                <a:latin typeface="+mj-lt"/>
              </a:rPr>
              <a:t>When teaching grammar:</a:t>
            </a: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Practice the </a:t>
            </a:r>
            <a:r>
              <a:rPr lang="en-US" i="1" dirty="0" smtClean="0">
                <a:latin typeface="+mj-lt"/>
              </a:rPr>
              <a:t>sounds</a:t>
            </a:r>
            <a:r>
              <a:rPr lang="en-US" dirty="0" smtClean="0">
                <a:latin typeface="+mj-lt"/>
              </a:rPr>
              <a:t> of grammatical forms, </a:t>
            </a:r>
            <a:r>
              <a:rPr lang="en-US" dirty="0">
                <a:latin typeface="+mj-lt"/>
              </a:rPr>
              <a:t>not just </a:t>
            </a:r>
            <a:r>
              <a:rPr lang="en-US" dirty="0" smtClean="0">
                <a:latin typeface="+mj-lt"/>
              </a:rPr>
              <a:t>their written forms: </a:t>
            </a:r>
            <a:r>
              <a:rPr lang="en-US" i="1" dirty="0" smtClean="0">
                <a:latin typeface="+mj-lt"/>
              </a:rPr>
              <a:t>going </a:t>
            </a:r>
            <a:r>
              <a:rPr lang="en-US" i="1" dirty="0">
                <a:latin typeface="+mj-lt"/>
              </a:rPr>
              <a:t>to, want to</a:t>
            </a:r>
            <a:r>
              <a:rPr lang="en-US" i="1" dirty="0" smtClean="0">
                <a:latin typeface="+mj-lt"/>
              </a:rPr>
              <a:t>, should </a:t>
            </a:r>
            <a:r>
              <a:rPr lang="en-US" i="1" dirty="0">
                <a:latin typeface="+mj-lt"/>
              </a:rPr>
              <a:t>have</a:t>
            </a:r>
            <a:r>
              <a:rPr lang="en-US" dirty="0">
                <a:latin typeface="+mj-lt"/>
              </a:rPr>
              <a:t>. </a:t>
            </a:r>
            <a:endParaRPr lang="en-US" dirty="0" smtClean="0">
              <a:latin typeface="+mj-lt"/>
            </a:endParaRP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Help students </a:t>
            </a:r>
            <a:r>
              <a:rPr lang="en-US" i="1" dirty="0" smtClean="0">
                <a:latin typeface="+mj-lt"/>
              </a:rPr>
              <a:t>hear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the difference between </a:t>
            </a:r>
            <a:r>
              <a:rPr lang="en-US" i="1" dirty="0">
                <a:latin typeface="+mj-lt"/>
              </a:rPr>
              <a:t>can</a:t>
            </a:r>
            <a:r>
              <a:rPr lang="en-US" dirty="0">
                <a:latin typeface="+mj-lt"/>
              </a:rPr>
              <a:t> and </a:t>
            </a:r>
            <a:r>
              <a:rPr lang="en-US" i="1" dirty="0" smtClean="0">
                <a:latin typeface="+mj-lt"/>
              </a:rPr>
              <a:t>can’t, are </a:t>
            </a:r>
            <a:r>
              <a:rPr lang="en-US" dirty="0" smtClean="0">
                <a:latin typeface="+mj-lt"/>
              </a:rPr>
              <a:t>and</a:t>
            </a:r>
            <a:r>
              <a:rPr lang="en-US" i="1" dirty="0" smtClean="0">
                <a:latin typeface="+mj-lt"/>
              </a:rPr>
              <a:t> aren’t, were </a:t>
            </a:r>
            <a:r>
              <a:rPr lang="en-US" dirty="0" smtClean="0">
                <a:latin typeface="+mj-lt"/>
              </a:rPr>
              <a:t>and</a:t>
            </a:r>
            <a:r>
              <a:rPr lang="en-US" i="1" dirty="0" smtClean="0">
                <a:latin typeface="+mj-lt"/>
              </a:rPr>
              <a:t> weren’t</a:t>
            </a:r>
            <a:r>
              <a:rPr lang="en-US" dirty="0" smtClean="0">
                <a:latin typeface="+mj-lt"/>
              </a:rPr>
              <a:t>.</a:t>
            </a: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Practice the </a:t>
            </a:r>
            <a:r>
              <a:rPr lang="en-US" dirty="0">
                <a:latin typeface="+mj-lt"/>
              </a:rPr>
              <a:t>pronunciation </a:t>
            </a:r>
            <a:r>
              <a:rPr lang="en-US" dirty="0" smtClean="0">
                <a:latin typeface="+mj-lt"/>
              </a:rPr>
              <a:t>of </a:t>
            </a:r>
            <a:r>
              <a:rPr lang="en-US" i="1" dirty="0">
                <a:latin typeface="+mj-lt"/>
              </a:rPr>
              <a:t>–s</a:t>
            </a:r>
            <a:r>
              <a:rPr lang="en-US" dirty="0">
                <a:latin typeface="+mj-lt"/>
              </a:rPr>
              <a:t> and </a:t>
            </a:r>
            <a:r>
              <a:rPr lang="en-US" i="1" dirty="0">
                <a:latin typeface="+mj-lt"/>
              </a:rPr>
              <a:t>–</a:t>
            </a:r>
            <a:r>
              <a:rPr lang="en-US" i="1" dirty="0" err="1">
                <a:latin typeface="+mj-lt"/>
              </a:rPr>
              <a:t>ed</a:t>
            </a:r>
            <a:r>
              <a:rPr lang="en-US" dirty="0">
                <a:latin typeface="+mj-lt"/>
              </a:rPr>
              <a:t> endings. </a:t>
            </a:r>
            <a:endParaRPr lang="en-US" dirty="0" smtClean="0">
              <a:latin typeface="+mj-lt"/>
            </a:endParaRP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When teaching questions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practice the </a:t>
            </a:r>
            <a:r>
              <a:rPr lang="en-US" dirty="0">
                <a:latin typeface="+mj-lt"/>
              </a:rPr>
              <a:t>intonation pattern that goes with each question </a:t>
            </a:r>
            <a:r>
              <a:rPr lang="en-US" dirty="0" smtClean="0">
                <a:latin typeface="+mj-lt"/>
              </a:rPr>
              <a:t>type.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1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1092200" y="1447800"/>
            <a:ext cx="10896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dirty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Use your imagination to find new </a:t>
            </a:r>
            <a:r>
              <a:rPr lang="en-US" sz="480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ways </a:t>
            </a:r>
            <a:endParaRPr lang="en-US" sz="4800" smtClean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r>
              <a:rPr lang="en-US" sz="480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to 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teach </a:t>
            </a:r>
            <a:r>
              <a:rPr lang="en-US" sz="4800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pronunciation!</a:t>
            </a:r>
          </a:p>
          <a:p>
            <a:pPr algn="l"/>
            <a:endParaRPr lang="en-US" sz="4800" dirty="0" smtClean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pPr algn="l"/>
            <a:endParaRPr lang="en-US" sz="4800" dirty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For more ideas and tutorials on teaching pronunciation: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  <a:hlinkClick r:id="rId2"/>
              </a:rPr>
              <a:t>http://teachingpronunciation.weebly.com</a:t>
            </a:r>
            <a:r>
              <a:rPr lang="en-US" sz="4800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 </a:t>
            </a:r>
            <a:endParaRPr lang="en-US" sz="4800" dirty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1092200" y="1447800"/>
            <a:ext cx="10896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600" dirty="0" smtClean="0">
                <a:solidFill>
                  <a:schemeClr val="bg1"/>
                </a:solidFill>
                <a:latin typeface="+mj-lt"/>
                <a:ea typeface="ＭＳ Ｐゴシック" charset="0"/>
                <a:cs typeface="Gill Sans" charset="0"/>
              </a:rPr>
              <a:t>Questions?</a:t>
            </a:r>
          </a:p>
          <a:p>
            <a:pPr algn="l"/>
            <a:endParaRPr lang="en-US" sz="4800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698500" y="723900"/>
            <a:ext cx="11214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rPr>
              <a:t>The Articulatory System</a:t>
            </a:r>
            <a:endParaRPr lang="en-US" sz="4800" b="1" dirty="0">
              <a:solidFill>
                <a:schemeClr val="tx1"/>
              </a:solidFill>
              <a:latin typeface="+mj-lt"/>
              <a:ea typeface="ＭＳ Ｐゴシック" charset="0"/>
              <a:cs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00" y="1600200"/>
            <a:ext cx="6172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Lips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Teeth</a:t>
            </a:r>
            <a:endParaRPr lang="en-US" sz="3200" dirty="0">
              <a:latin typeface="+mn-lt"/>
            </a:endParaRP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Alveolar ridge (tooth ridge</a:t>
            </a:r>
            <a:r>
              <a:rPr lang="en-US" sz="3200" dirty="0" smtClean="0">
                <a:latin typeface="+mn-lt"/>
              </a:rPr>
              <a:t>/   gum </a:t>
            </a:r>
            <a:r>
              <a:rPr lang="en-US" sz="3200" dirty="0">
                <a:latin typeface="+mn-lt"/>
              </a:rPr>
              <a:t>ridge)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Hard </a:t>
            </a:r>
            <a:r>
              <a:rPr lang="en-US" sz="3200" dirty="0" smtClean="0">
                <a:latin typeface="+mn-lt"/>
              </a:rPr>
              <a:t>palate (roof of the mouth)</a:t>
            </a:r>
            <a:endParaRPr lang="en-US" sz="3200" dirty="0">
              <a:latin typeface="+mn-lt"/>
            </a:endParaRP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Soft palate (velum)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Nasal </a:t>
            </a:r>
            <a:r>
              <a:rPr lang="en-US" sz="3200" dirty="0" smtClean="0">
                <a:latin typeface="+mn-lt"/>
              </a:rPr>
              <a:t>passage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Tongue</a:t>
            </a:r>
            <a:endParaRPr lang="en-US" sz="3200" dirty="0">
              <a:latin typeface="+mn-lt"/>
            </a:endParaRP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Jaw</a:t>
            </a:r>
          </a:p>
          <a:p>
            <a:pPr marL="514350" lvl="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n-lt"/>
              </a:rPr>
              <a:t>Vocal </a:t>
            </a:r>
            <a:r>
              <a:rPr lang="en-US" sz="3200" dirty="0" smtClean="0">
                <a:latin typeface="+mn-lt"/>
              </a:rPr>
              <a:t>cords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 descr="Baldy with numb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914400"/>
            <a:ext cx="5867400" cy="703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457200"/>
            <a:ext cx="1249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+mj-lt"/>
                <a:cs typeface="Gill Sans"/>
              </a:rPr>
              <a:t>Consonants:  </a:t>
            </a:r>
            <a:r>
              <a:rPr lang="en-US" sz="3200" dirty="0" smtClean="0">
                <a:latin typeface="+mj-lt"/>
              </a:rPr>
              <a:t>• Voicing   •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Place of Articulation   • Manner of Articulation</a:t>
            </a:r>
          </a:p>
        </p:txBody>
      </p:sp>
      <p:pic>
        <p:nvPicPr>
          <p:cNvPr id="3" name="Picture 2" descr="Microsoft WordScreenSnapz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" y="1295400"/>
            <a:ext cx="1258824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28600"/>
            <a:ext cx="982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latin typeface="+mj-lt"/>
              </a:rPr>
              <a:t>Vowels: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>
                <a:latin typeface="+mj-lt"/>
              </a:rPr>
              <a:t>Tongue position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>
                <a:latin typeface="+mj-lt"/>
              </a:rPr>
              <a:t>Lip rounding 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>
                <a:latin typeface="+mj-lt"/>
              </a:rPr>
              <a:t>Tense vs. lax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 smtClean="0">
                <a:latin typeface="+mj-lt"/>
              </a:rPr>
              <a:t>Simple vowels, glided vowels, and diphthongs</a:t>
            </a:r>
            <a:endParaRPr lang="en-US" sz="3200" dirty="0">
              <a:latin typeface="+mj-lt"/>
            </a:endParaRPr>
          </a:p>
        </p:txBody>
      </p:sp>
      <p:pic>
        <p:nvPicPr>
          <p:cNvPr id="9" name="Picture 8" descr="Microsoft WordScreenSnapz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" y="3124200"/>
            <a:ext cx="1295284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What do you think?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1905000"/>
            <a:ext cx="11353800" cy="31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algn="l" defTabSz="906463">
              <a:spcAft>
                <a:spcPts val="3000"/>
              </a:spcAft>
            </a:pPr>
            <a:r>
              <a:rPr lang="en-US" sz="4400" i="1" dirty="0" smtClean="0">
                <a:latin typeface="Calibri"/>
                <a:cs typeface="Calibri"/>
              </a:rPr>
              <a:t>Agree</a:t>
            </a:r>
            <a:r>
              <a:rPr lang="en-US" sz="4400" i="1" dirty="0">
                <a:latin typeface="Calibri"/>
                <a:cs typeface="Calibri"/>
              </a:rPr>
              <a:t>?    </a:t>
            </a:r>
            <a:r>
              <a:rPr lang="en-US" sz="4400" i="1" dirty="0" smtClean="0">
                <a:latin typeface="Calibri"/>
                <a:cs typeface="Calibri"/>
              </a:rPr>
              <a:t>     Disagree</a:t>
            </a:r>
            <a:r>
              <a:rPr lang="en-US" sz="4400" i="1" dirty="0">
                <a:latin typeface="Calibri"/>
                <a:cs typeface="Calibri"/>
              </a:rPr>
              <a:t>? </a:t>
            </a:r>
            <a:r>
              <a:rPr lang="en-US" sz="4400" i="1" dirty="0" smtClean="0">
                <a:latin typeface="Calibri"/>
                <a:cs typeface="Calibri"/>
              </a:rPr>
              <a:t>         Not </a:t>
            </a:r>
            <a:r>
              <a:rPr lang="en-US" sz="4400" i="1" dirty="0">
                <a:latin typeface="Calibri"/>
                <a:cs typeface="Calibri"/>
              </a:rPr>
              <a:t>sure</a:t>
            </a:r>
            <a:r>
              <a:rPr lang="en-US" sz="4400" i="1" dirty="0" smtClean="0">
                <a:latin typeface="Calibri"/>
                <a:cs typeface="Calibri"/>
              </a:rPr>
              <a:t>?</a:t>
            </a:r>
          </a:p>
          <a:p>
            <a:pPr marL="1044575" indent="-742950" algn="l" defTabSz="906463">
              <a:spcAft>
                <a:spcPts val="3000"/>
              </a:spcAft>
              <a:buFont typeface="+mj-lt"/>
              <a:buAutoNum type="arabicPeriod" startAt="4"/>
            </a:pPr>
            <a:r>
              <a:rPr lang="en-US" sz="4400" dirty="0">
                <a:latin typeface="Calibri"/>
                <a:cs typeface="Calibri"/>
              </a:rPr>
              <a:t>There are many ways to teach pronunciation, involving different senses and learning modalities.</a:t>
            </a:r>
          </a:p>
        </p:txBody>
      </p:sp>
    </p:spTree>
    <p:extLst>
      <p:ext uri="{BB962C8B-B14F-4D97-AF65-F5344CB8AC3E}">
        <p14:creationId xmlns:p14="http://schemas.microsoft.com/office/powerpoint/2010/main" val="23451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Some basic principles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676400"/>
            <a:ext cx="11277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A realistic </a:t>
            </a:r>
            <a:r>
              <a:rPr lang="en-US" dirty="0" smtClean="0">
                <a:latin typeface="Calibri"/>
                <a:cs typeface="Calibri"/>
              </a:rPr>
              <a:t>goal: Easy </a:t>
            </a:r>
            <a:r>
              <a:rPr lang="en-US" dirty="0">
                <a:latin typeface="Calibri"/>
                <a:cs typeface="Calibri"/>
              </a:rPr>
              <a:t>intelligibility rather than sounding exactly like a native </a:t>
            </a:r>
            <a:r>
              <a:rPr lang="en-US" dirty="0" smtClean="0">
                <a:latin typeface="Calibri"/>
                <a:cs typeface="Calibri"/>
              </a:rPr>
              <a:t>speaker.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Both </a:t>
            </a:r>
            <a:r>
              <a:rPr lang="en-US" dirty="0">
                <a:latin typeface="Calibri"/>
                <a:cs typeface="Calibri"/>
              </a:rPr>
              <a:t>sounds (segmentals) and the musical aspects of pronunciation (suprasegmentals) are </a:t>
            </a:r>
            <a:r>
              <a:rPr lang="en-US" dirty="0" smtClean="0">
                <a:latin typeface="Calibri"/>
                <a:cs typeface="Calibri"/>
              </a:rPr>
              <a:t>necessary to make speech intelligible.</a:t>
            </a:r>
            <a:endParaRPr lang="en-US" dirty="0">
              <a:latin typeface="Calibri"/>
              <a:cs typeface="Calibri"/>
            </a:endParaRPr>
          </a:p>
          <a:p>
            <a:pPr marL="571500" lvl="0" indent="-571500" algn="l">
              <a:spcAft>
                <a:spcPts val="24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Do more than just “repeat after me.”  Use </a:t>
            </a:r>
            <a:r>
              <a:rPr lang="en-US" dirty="0">
                <a:latin typeface="Calibri"/>
                <a:cs typeface="Calibri"/>
              </a:rPr>
              <a:t>many ways of teaching and practicing: Hearing, seeing, touching, moving.</a:t>
            </a:r>
          </a:p>
        </p:txBody>
      </p:sp>
    </p:spTree>
    <p:extLst>
      <p:ext uri="{BB962C8B-B14F-4D97-AF65-F5344CB8AC3E}">
        <p14:creationId xmlns:p14="http://schemas.microsoft.com/office/powerpoint/2010/main" val="42533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The Sounds of American English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676400"/>
            <a:ext cx="11277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Letters are not sounds. Sounds are not letters.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Consonants:</a:t>
            </a:r>
            <a:r>
              <a:rPr lang="en-US" dirty="0" smtClean="0">
                <a:latin typeface="Calibri"/>
                <a:cs typeface="Calibri"/>
              </a:rPr>
              <a:t> They bump, slide, hiss, or pop.</a:t>
            </a:r>
          </a:p>
          <a:p>
            <a:pPr lvl="0" algn="l">
              <a:spcAft>
                <a:spcPts val="3000"/>
              </a:spcAft>
            </a:pPr>
            <a:r>
              <a:rPr lang="en-US" dirty="0" smtClean="0">
                <a:latin typeface="Calibri"/>
                <a:cs typeface="Calibri"/>
              </a:rPr>
              <a:t>              </a:t>
            </a:r>
            <a:r>
              <a:rPr lang="en-US" i="1" dirty="0" smtClean="0">
                <a:latin typeface="Calibri"/>
                <a:cs typeface="Calibri"/>
              </a:rPr>
              <a:t>big        map       see       use</a:t>
            </a:r>
            <a:endParaRPr lang="en-US" dirty="0" smtClean="0">
              <a:latin typeface="Calibri"/>
              <a:cs typeface="Calibri"/>
            </a:endParaRP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i="1" dirty="0" smtClean="0">
                <a:latin typeface="Calibri"/>
                <a:cs typeface="Calibri"/>
              </a:rPr>
              <a:t>What consonant sounds cause the most trouble for your students?</a:t>
            </a:r>
          </a:p>
          <a:p>
            <a:pPr marL="573088" lvl="0" algn="l">
              <a:spcAft>
                <a:spcPts val="3000"/>
              </a:spcAft>
            </a:pPr>
            <a:r>
              <a:rPr lang="en-US" i="1" dirty="0" smtClean="0">
                <a:latin typeface="Calibri"/>
                <a:cs typeface="Calibri"/>
              </a:rPr>
              <a:t>Why do you think they have trouble with these sounds?</a:t>
            </a:r>
            <a:endParaRPr lang="en-US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8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21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The Sounds of American English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676400"/>
            <a:ext cx="112776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Vowels:</a:t>
            </a:r>
            <a:r>
              <a:rPr lang="en-US" dirty="0" smtClean="0">
                <a:latin typeface="Calibri"/>
                <a:cs typeface="Calibri"/>
              </a:rPr>
              <a:t> They flow out smoothly.</a:t>
            </a:r>
          </a:p>
          <a:p>
            <a:pPr lvl="0" algn="l">
              <a:spcAft>
                <a:spcPts val="3000"/>
              </a:spcAft>
            </a:pP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smtClean="0">
                <a:latin typeface="Calibri"/>
                <a:cs typeface="Calibri"/>
              </a:rPr>
              <a:t>              apple       east       out        hour</a:t>
            </a:r>
          </a:p>
          <a:p>
            <a:pPr marL="573088" lvl="0" algn="l">
              <a:spcAft>
                <a:spcPts val="3000"/>
              </a:spcAft>
            </a:pPr>
            <a:r>
              <a:rPr lang="en-US" b="1" i="1" dirty="0" smtClean="0">
                <a:latin typeface="Calibri"/>
                <a:cs typeface="Calibri"/>
              </a:rPr>
              <a:t>Pop quiz: </a:t>
            </a:r>
            <a:r>
              <a:rPr lang="en-US" i="1" dirty="0" smtClean="0">
                <a:latin typeface="Calibri"/>
                <a:cs typeface="Calibri"/>
              </a:rPr>
              <a:t>How many vowel sounds are there in American English?</a:t>
            </a:r>
          </a:p>
          <a:p>
            <a:pPr marL="1720850" lvl="0" indent="-696913" algn="l">
              <a:spcAft>
                <a:spcPts val="1800"/>
              </a:spcAft>
              <a:buAutoNum type="alphaLcPeriod"/>
            </a:pPr>
            <a:r>
              <a:rPr lang="en-US" i="1" dirty="0" smtClean="0">
                <a:latin typeface="Calibri"/>
                <a:cs typeface="Calibri"/>
              </a:rPr>
              <a:t>  Five, or sometimes six.</a:t>
            </a:r>
          </a:p>
          <a:p>
            <a:pPr marL="1720850" lvl="0" indent="-696913" algn="l">
              <a:spcAft>
                <a:spcPts val="1800"/>
              </a:spcAft>
              <a:buAutoNum type="alphaLcPeriod"/>
            </a:pPr>
            <a:r>
              <a:rPr lang="en-US" i="1" dirty="0" smtClean="0">
                <a:latin typeface="Calibri"/>
                <a:cs typeface="Calibri"/>
              </a:rPr>
              <a:t> Thirteen or fourteen.</a:t>
            </a:r>
          </a:p>
          <a:p>
            <a:pPr marL="1720850" lvl="0" indent="-696913" algn="l">
              <a:spcAft>
                <a:spcPts val="3000"/>
              </a:spcAft>
              <a:buAutoNum type="alphaLcPeriod"/>
            </a:pPr>
            <a:r>
              <a:rPr lang="en-US" i="1" dirty="0" smtClean="0">
                <a:latin typeface="Calibri"/>
                <a:cs typeface="Calibri"/>
              </a:rPr>
              <a:t> Nobody really knows. Vowel sounds are slippery little critters.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701800" y="6324600"/>
            <a:ext cx="838200" cy="762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977900" y="723900"/>
            <a:ext cx="1154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A Step-by-Step Approach to Teaching Sounds </a:t>
            </a:r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828800"/>
            <a:ext cx="11658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Introducing a new sound (Description &amp; analysis)</a:t>
            </a: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Listening discrimination</a:t>
            </a:r>
            <a:endParaRPr lang="en-US" dirty="0">
              <a:latin typeface="Calibri"/>
              <a:cs typeface="Calibri"/>
            </a:endParaRPr>
          </a:p>
          <a:p>
            <a:pPr marL="571500" lvl="0" indent="-571500" algn="l">
              <a:spcAft>
                <a:spcPts val="3000"/>
              </a:spcAft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Practice: From controlled to guided to communicative practice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6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Pages>0</Pages>
  <Words>1282</Words>
  <Characters>0</Characters>
  <Application>Microsoft Macintosh PowerPoint</Application>
  <PresentationFormat>Custom</PresentationFormat>
  <Lines>0</Lines>
  <Paragraphs>216</Paragraphs>
  <Slides>47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and imitate a video clip. Try to sound exactly like the characters.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Marla Yoshida</cp:lastModifiedBy>
  <cp:revision>107</cp:revision>
  <cp:lastPrinted>2014-11-06T16:21:36Z</cp:lastPrinted>
  <dcterms:modified xsi:type="dcterms:W3CDTF">2014-11-06T17:48:22Z</dcterms:modified>
</cp:coreProperties>
</file>