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mp4" ContentType="video/mp4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1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934" r:id="rId13"/>
    <p:sldMasterId id="2147483946" r:id="rId14"/>
    <p:sldMasterId id="2147483958" r:id="rId15"/>
    <p:sldMasterId id="2147483970" r:id="rId16"/>
    <p:sldMasterId id="2147483982" r:id="rId17"/>
    <p:sldMasterId id="2147483994" r:id="rId18"/>
    <p:sldMasterId id="2147484006" r:id="rId19"/>
    <p:sldMasterId id="2147484018" r:id="rId20"/>
    <p:sldMasterId id="2147484030" r:id="rId21"/>
    <p:sldMasterId id="2147484042" r:id="rId22"/>
    <p:sldMasterId id="2147484054" r:id="rId23"/>
    <p:sldMasterId id="2147484066" r:id="rId24"/>
    <p:sldMasterId id="2147484078" r:id="rId25"/>
    <p:sldMasterId id="2147484090" r:id="rId26"/>
    <p:sldMasterId id="2147484102" r:id="rId27"/>
    <p:sldMasterId id="2147484114" r:id="rId28"/>
    <p:sldMasterId id="2147484126" r:id="rId29"/>
    <p:sldMasterId id="2147484138" r:id="rId30"/>
    <p:sldMasterId id="2147484150" r:id="rId31"/>
    <p:sldMasterId id="2147484162" r:id="rId32"/>
    <p:sldMasterId id="2147484174" r:id="rId33"/>
    <p:sldMasterId id="2147484186" r:id="rId34"/>
    <p:sldMasterId id="2147484198" r:id="rId35"/>
    <p:sldMasterId id="2147484210" r:id="rId36"/>
    <p:sldMasterId id="2147484222" r:id="rId37"/>
    <p:sldMasterId id="2147484234" r:id="rId38"/>
    <p:sldMasterId id="2147484246" r:id="rId39"/>
    <p:sldMasterId id="2147484258" r:id="rId40"/>
    <p:sldMasterId id="2147484270" r:id="rId41"/>
    <p:sldMasterId id="2147484282" r:id="rId42"/>
    <p:sldMasterId id="2147484294" r:id="rId43"/>
    <p:sldMasterId id="2147484306" r:id="rId44"/>
    <p:sldMasterId id="2147484318" r:id="rId45"/>
    <p:sldMasterId id="2147484330" r:id="rId46"/>
    <p:sldMasterId id="2147484342" r:id="rId47"/>
    <p:sldMasterId id="2147484354" r:id="rId48"/>
    <p:sldMasterId id="2147484366" r:id="rId49"/>
    <p:sldMasterId id="2147484378" r:id="rId50"/>
    <p:sldMasterId id="2147484390" r:id="rId51"/>
    <p:sldMasterId id="2147484402" r:id="rId52"/>
    <p:sldMasterId id="2147484414" r:id="rId53"/>
  </p:sldMasterIdLst>
  <p:notesMasterIdLst>
    <p:notesMasterId r:id="rId80"/>
  </p:notesMasterIdLst>
  <p:handoutMasterIdLst>
    <p:handoutMasterId r:id="rId81"/>
  </p:handoutMasterIdLst>
  <p:sldIdLst>
    <p:sldId id="256" r:id="rId54"/>
    <p:sldId id="437" r:id="rId55"/>
    <p:sldId id="582" r:id="rId56"/>
    <p:sldId id="583" r:id="rId57"/>
    <p:sldId id="594" r:id="rId58"/>
    <p:sldId id="584" r:id="rId59"/>
    <p:sldId id="585" r:id="rId60"/>
    <p:sldId id="586" r:id="rId61"/>
    <p:sldId id="596" r:id="rId62"/>
    <p:sldId id="595" r:id="rId63"/>
    <p:sldId id="587" r:id="rId64"/>
    <p:sldId id="603" r:id="rId65"/>
    <p:sldId id="588" r:id="rId66"/>
    <p:sldId id="589" r:id="rId67"/>
    <p:sldId id="604" r:id="rId68"/>
    <p:sldId id="605" r:id="rId69"/>
    <p:sldId id="606" r:id="rId70"/>
    <p:sldId id="597" r:id="rId71"/>
    <p:sldId id="598" r:id="rId72"/>
    <p:sldId id="599" r:id="rId73"/>
    <p:sldId id="590" r:id="rId74"/>
    <p:sldId id="591" r:id="rId75"/>
    <p:sldId id="602" r:id="rId76"/>
    <p:sldId id="601" r:id="rId77"/>
    <p:sldId id="565" r:id="rId78"/>
    <p:sldId id="581" r:id="rId79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29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260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390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518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650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778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90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03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F9AFA"/>
    <a:srgbClr val="FF4D9C"/>
    <a:srgbClr val="952442"/>
    <a:srgbClr val="952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9" autoAdjust="0"/>
    <p:restoredTop sz="94378" autoAdjust="0"/>
  </p:normalViewPr>
  <p:slideViewPr>
    <p:cSldViewPr>
      <p:cViewPr varScale="1">
        <p:scale>
          <a:sx n="52" d="100"/>
          <a:sy n="52" d="100"/>
        </p:scale>
        <p:origin x="1392" y="20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-2392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10.xml"/><Relationship Id="rId64" Type="http://schemas.openxmlformats.org/officeDocument/2006/relationships/slide" Target="slides/slide11.xml"/><Relationship Id="rId65" Type="http://schemas.openxmlformats.org/officeDocument/2006/relationships/slide" Target="slides/slide12.xml"/><Relationship Id="rId66" Type="http://schemas.openxmlformats.org/officeDocument/2006/relationships/slide" Target="slides/slide13.xml"/><Relationship Id="rId67" Type="http://schemas.openxmlformats.org/officeDocument/2006/relationships/slide" Target="slides/slide14.xml"/><Relationship Id="rId68" Type="http://schemas.openxmlformats.org/officeDocument/2006/relationships/slide" Target="slides/slide15.xml"/><Relationship Id="rId69" Type="http://schemas.openxmlformats.org/officeDocument/2006/relationships/slide" Target="slides/slide16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" Target="slides/slide1.xml"/><Relationship Id="rId55" Type="http://schemas.openxmlformats.org/officeDocument/2006/relationships/slide" Target="slides/slide2.xml"/><Relationship Id="rId56" Type="http://schemas.openxmlformats.org/officeDocument/2006/relationships/slide" Target="slides/slide3.xml"/><Relationship Id="rId57" Type="http://schemas.openxmlformats.org/officeDocument/2006/relationships/slide" Target="slides/slide4.xml"/><Relationship Id="rId58" Type="http://schemas.openxmlformats.org/officeDocument/2006/relationships/slide" Target="slides/slide5.xml"/><Relationship Id="rId59" Type="http://schemas.openxmlformats.org/officeDocument/2006/relationships/slide" Target="slides/slide6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17.xml"/><Relationship Id="rId71" Type="http://schemas.openxmlformats.org/officeDocument/2006/relationships/slide" Target="slides/slide18.xml"/><Relationship Id="rId72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slide" Target="slides/slide20.xml"/><Relationship Id="rId74" Type="http://schemas.openxmlformats.org/officeDocument/2006/relationships/slide" Target="slides/slide21.xml"/><Relationship Id="rId75" Type="http://schemas.openxmlformats.org/officeDocument/2006/relationships/slide" Target="slides/slide22.xml"/><Relationship Id="rId76" Type="http://schemas.openxmlformats.org/officeDocument/2006/relationships/slide" Target="slides/slide23.xml"/><Relationship Id="rId77" Type="http://schemas.openxmlformats.org/officeDocument/2006/relationships/slide" Target="slides/slide24.xml"/><Relationship Id="rId78" Type="http://schemas.openxmlformats.org/officeDocument/2006/relationships/slide" Target="slides/slide25.xml"/><Relationship Id="rId79" Type="http://schemas.openxmlformats.org/officeDocument/2006/relationships/slide" Target="slides/slide26.xml"/><Relationship Id="rId60" Type="http://schemas.openxmlformats.org/officeDocument/2006/relationships/slide" Target="slides/slide7.xml"/><Relationship Id="rId61" Type="http://schemas.openxmlformats.org/officeDocument/2006/relationships/slide" Target="slides/slide8.xml"/><Relationship Id="rId62" Type="http://schemas.openxmlformats.org/officeDocument/2006/relationships/slide" Target="slides/slide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E6C46-03EB-484C-9A45-DEC8DCE47843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35485-586A-2142-B37C-27FA282B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29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E5CAF-DBDE-7349-9AC5-6C27884FC6ED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3090F-C8B9-F340-8336-68AB08600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6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29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260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518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650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778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909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00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5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6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80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5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15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61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8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37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34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71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3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26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20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6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5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8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0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5189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4197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3144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636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51361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4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4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0015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040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229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34047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22242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24048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954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9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8624887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2051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4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2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036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4368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542236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04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4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431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0677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3461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79742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71551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9281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199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749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4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0787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820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5795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19051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4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4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5311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2234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3891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231286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7896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4382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64869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2135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4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392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2208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631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39011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3385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6079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771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2333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5" tIns="45712" rIns="91425" bIns="4571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746954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54309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29279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4241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3300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20616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8543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80757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9499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018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85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04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4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0717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80997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757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50063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0603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88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8624887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6097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7615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9952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650370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991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06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32371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713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60139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91671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618617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1873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1638301"/>
            <a:ext cx="7696201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779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001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9588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739655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270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30559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3414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336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41012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4319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71365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3238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68874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6070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78554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23305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12275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1704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74382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2987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59191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28198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183371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04435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71496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2189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47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539911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47698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1516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7246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3199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09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83134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69720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726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007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30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8475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1274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23448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934474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583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0352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480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55957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984119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19121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31731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66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77682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08773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57760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09391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1728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99374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229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9347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542669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390402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969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11445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47050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2072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9409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396" tIns="45698" rIns="91396" bIns="45698"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669448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1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1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28201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1138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3688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3211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97193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45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00847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1863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6250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636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7678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545323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3483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858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05602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41985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24469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81405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591669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598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65211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37168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7131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28840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3405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040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46641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6828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039001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671472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186515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074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003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9930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2478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34737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13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13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08356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81669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866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93351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385188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128231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317982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0076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5624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62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2102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15975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5059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5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293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2550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72989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796012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14821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3240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7108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8928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9401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8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0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1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4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5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6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136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7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6202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275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5085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76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467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96" indent="0">
              <a:buNone/>
              <a:defRPr sz="4000"/>
            </a:lvl2pPr>
            <a:lvl3pPr marL="1300192" indent="0">
              <a:buNone/>
              <a:defRPr sz="3400"/>
            </a:lvl3pPr>
            <a:lvl4pPr marL="1950291" indent="0">
              <a:buNone/>
              <a:defRPr sz="2800"/>
            </a:lvl4pPr>
            <a:lvl5pPr marL="2600387" indent="0">
              <a:buNone/>
              <a:defRPr sz="2800"/>
            </a:lvl5pPr>
            <a:lvl6pPr marL="3250484" indent="0">
              <a:buNone/>
              <a:defRPr sz="2800"/>
            </a:lvl6pPr>
            <a:lvl7pPr marL="3900583" indent="0">
              <a:buNone/>
              <a:defRPr sz="2800"/>
            </a:lvl7pPr>
            <a:lvl8pPr marL="4550676" indent="0">
              <a:buNone/>
              <a:defRPr sz="2800"/>
            </a:lvl8pPr>
            <a:lvl9pPr marL="5200775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147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938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3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3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147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20616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85435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8075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3812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94991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018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85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809974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7579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50063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06033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88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8624887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60977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76153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99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02242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568737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650370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991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065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7135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601391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916717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61861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18731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1638301"/>
            <a:ext cx="7696201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7791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00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411954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9588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739655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27020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34145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3369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410121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43196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713659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32388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6887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0425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60701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78554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233056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17047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74382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2987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59191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281983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183371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0443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8207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71496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2189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4730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476982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1516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724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3199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095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831345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69720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65119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7266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0077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3042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23448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934474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583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0352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480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55957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98411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83829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19121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31731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660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08773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57760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09391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1728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99374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229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934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68468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542669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390402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96992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47050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20724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9409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396" tIns="45698" rIns="91396" bIns="45698"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669448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1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1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28201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1138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36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56933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32112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97193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4551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1863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6250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636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7678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545323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3483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85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9553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05602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41985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244690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591669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5980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65211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37168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7131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288401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340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2156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0404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46641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68284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671472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186515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074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003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9930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2478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347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2730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14205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13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13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08356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81669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8662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385188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128231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317982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0076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5624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62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210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297304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15975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505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531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2550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72989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796012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148214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3240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7108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89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690152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9401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8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0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1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4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5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6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136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732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275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5085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76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467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96" indent="0">
              <a:buNone/>
              <a:defRPr sz="4000"/>
            </a:lvl2pPr>
            <a:lvl3pPr marL="1300192" indent="0">
              <a:buNone/>
              <a:defRPr sz="3400"/>
            </a:lvl3pPr>
            <a:lvl4pPr marL="1950291" indent="0">
              <a:buNone/>
              <a:defRPr sz="2800"/>
            </a:lvl4pPr>
            <a:lvl5pPr marL="2600387" indent="0">
              <a:buNone/>
              <a:defRPr sz="2800"/>
            </a:lvl5pPr>
            <a:lvl6pPr marL="3250484" indent="0">
              <a:buNone/>
              <a:defRPr sz="2800"/>
            </a:lvl6pPr>
            <a:lvl7pPr marL="3900583" indent="0">
              <a:buNone/>
              <a:defRPr sz="2800"/>
            </a:lvl7pPr>
            <a:lvl8pPr marL="4550676" indent="0">
              <a:buNone/>
              <a:defRPr sz="2800"/>
            </a:lvl8pPr>
            <a:lvl9pPr marL="5200775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147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938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3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3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1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19605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22087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6313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390110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8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8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33855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60791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7711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23330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543092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292791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4241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39614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33009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 algn="ctr">
              <a:buNone/>
              <a:defRPr>
                <a:latin typeface="Calibri"/>
              </a:defRPr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20616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85435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000">
                <a:latin typeface="Calibri"/>
              </a:defRPr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807577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94991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018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854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809974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7579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3100">
                <a:latin typeface="Calibri"/>
              </a:defRPr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5006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556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06033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83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8624887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60977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76153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9952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650370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9911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065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7135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601391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9167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00848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618617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18731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1638301"/>
            <a:ext cx="7696201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7791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 algn="ctr">
              <a:buNone/>
              <a:defRPr>
                <a:latin typeface="Calibri"/>
              </a:defRPr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0013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95889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000">
                <a:latin typeface="Calibri"/>
              </a:defRPr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739655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27020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34145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3369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4101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350408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43196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3100">
                <a:latin typeface="Calibri"/>
              </a:defRPr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713659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32388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68874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 algn="ctr">
              <a:buNone/>
              <a:defRPr>
                <a:latin typeface="Calibri"/>
              </a:defRPr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60701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78554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000">
                <a:latin typeface="Calibri"/>
              </a:defRPr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233056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17047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74382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298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77313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59191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281983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3100">
                <a:latin typeface="Calibri"/>
              </a:defRPr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183371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04435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71496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2189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4730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476982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1516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724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0010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3199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09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831345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697206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7266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0077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3042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23448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934474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5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814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02360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0352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480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55957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984119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19121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31731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660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 algn="ctr">
              <a:buNone/>
              <a:defRPr>
                <a:latin typeface="Calibri"/>
              </a:defRPr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08773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57760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000">
                <a:latin typeface="Calibri"/>
              </a:defRPr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0939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30805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1728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99374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229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9347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54266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3100">
                <a:latin typeface="Calibri"/>
              </a:defRPr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390402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96992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47050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20724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940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128716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0" tIns="45705" rIns="91410" bIns="45705"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669448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08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8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28201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1138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3688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32112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97193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4551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1863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6250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63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752286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7678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545323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8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8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3483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858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05602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41985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244690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59166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5980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6521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93338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37168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7131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288401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8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8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3405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0404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46641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68284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671472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186515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07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8153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003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9930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247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34737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08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8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08356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81669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86625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385188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12823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31798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04416"/>
      </p:ext>
    </p:extLst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0076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5624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62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2102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159750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8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8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5059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531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2550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72989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79601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76134"/>
      </p:ext>
    </p:extLst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148214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3240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7108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89289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94018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1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732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275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5085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7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18580"/>
      </p:ext>
    </p:extLst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4673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1473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9387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8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8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1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08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1415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966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6283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59735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540505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86526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629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67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0953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610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5046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47360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7095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075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6127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97373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80214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27267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033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2231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7759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58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59004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5" tIns="45712" rIns="91425" bIns="4571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15819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725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3466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617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195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02075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68034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965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157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201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66996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473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56065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4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4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9551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2564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3606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7490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71761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87095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1877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4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037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1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5.xml"/><Relationship Id="rId12" Type="http://schemas.openxmlformats.org/officeDocument/2006/relationships/theme" Target="../theme/theme35.xml"/><Relationship Id="rId1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1.xml"/><Relationship Id="rId8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theme" Target="../theme/theme36.xml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theme" Target="../theme/theme37.xml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8.xml"/><Relationship Id="rId12" Type="http://schemas.openxmlformats.org/officeDocument/2006/relationships/theme" Target="../theme/theme38.xml"/><Relationship Id="rId1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4.xml"/><Relationship Id="rId8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9.xml"/><Relationship Id="rId12" Type="http://schemas.openxmlformats.org/officeDocument/2006/relationships/theme" Target="../theme/theme39.xml"/><Relationship Id="rId1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5.xml"/><Relationship Id="rId8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theme" Target="../theme/theme40.xml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1.xml"/><Relationship Id="rId12" Type="http://schemas.openxmlformats.org/officeDocument/2006/relationships/theme" Target="../theme/theme41.xml"/><Relationship Id="rId1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47.xml"/><Relationship Id="rId8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2.xml"/><Relationship Id="rId12" Type="http://schemas.openxmlformats.org/officeDocument/2006/relationships/theme" Target="../theme/theme42.xml"/><Relationship Id="rId1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58.xml"/><Relationship Id="rId8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3.xml"/><Relationship Id="rId12" Type="http://schemas.openxmlformats.org/officeDocument/2006/relationships/theme" Target="../theme/theme43.xml"/><Relationship Id="rId1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69.xml"/><Relationship Id="rId8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4.xml"/><Relationship Id="rId12" Type="http://schemas.openxmlformats.org/officeDocument/2006/relationships/theme" Target="../theme/theme44.xml"/><Relationship Id="rId1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5.xml"/><Relationship Id="rId12" Type="http://schemas.openxmlformats.org/officeDocument/2006/relationships/theme" Target="../theme/theme45.xml"/><Relationship Id="rId1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1.xml"/><Relationship Id="rId8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6.xml"/><Relationship Id="rId12" Type="http://schemas.openxmlformats.org/officeDocument/2006/relationships/theme" Target="../theme/theme46.xml"/><Relationship Id="rId1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97.xml"/><Relationship Id="rId3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2.xml"/><Relationship Id="rId8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5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7.xml"/><Relationship Id="rId12" Type="http://schemas.openxmlformats.org/officeDocument/2006/relationships/theme" Target="../theme/theme47.xml"/><Relationship Id="rId1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3.xml"/><Relationship Id="rId8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8.xml"/><Relationship Id="rId12" Type="http://schemas.openxmlformats.org/officeDocument/2006/relationships/theme" Target="../theme/theme48.xml"/><Relationship Id="rId1" Type="http://schemas.openxmlformats.org/officeDocument/2006/relationships/slideLayout" Target="../slideLayouts/slideLayout518.xml"/><Relationship Id="rId2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4.xml"/><Relationship Id="rId8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theme" Target="../theme/theme49.xml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0.xml"/><Relationship Id="rId12" Type="http://schemas.openxmlformats.org/officeDocument/2006/relationships/theme" Target="../theme/theme50.xml"/><Relationship Id="rId1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6.xml"/><Relationship Id="rId8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49.xml"/></Relationships>
</file>

<file path=ppt/slideMasters/_rels/slideMaster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1.xml"/><Relationship Id="rId12" Type="http://schemas.openxmlformats.org/officeDocument/2006/relationships/theme" Target="../theme/theme51.xml"/><Relationship Id="rId1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52.xml"/><Relationship Id="rId3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57.xml"/><Relationship Id="rId8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0.xml"/></Relationships>
</file>

<file path=ppt/slideMasters/_rels/slideMaster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2.xml"/><Relationship Id="rId12" Type="http://schemas.openxmlformats.org/officeDocument/2006/relationships/theme" Target="../theme/theme52.xml"/><Relationship Id="rId1" Type="http://schemas.openxmlformats.org/officeDocument/2006/relationships/slideLayout" Target="../slideLayouts/slideLayout562.xml"/><Relationship Id="rId2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68.xml"/><Relationship Id="rId8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1.xml"/></Relationships>
</file>

<file path=ppt/slideMasters/_rels/slideMaster5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3.xml"/><Relationship Id="rId12" Type="http://schemas.openxmlformats.org/officeDocument/2006/relationships/theme" Target="../theme/theme53.xml"/><Relationship Id="rId1" Type="http://schemas.openxmlformats.org/officeDocument/2006/relationships/slideLayout" Target="../slideLayouts/slideLayout573.xml"/><Relationship Id="rId2" Type="http://schemas.openxmlformats.org/officeDocument/2006/relationships/slideLayout" Target="../slideLayouts/slideLayout574.xml"/><Relationship Id="rId3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79.xml"/><Relationship Id="rId8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971800"/>
            <a:ext cx="10464801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4" y="2768604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297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72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15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59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02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15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28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41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54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4" y="2768604"/>
            <a:ext cx="39624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297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72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15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59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02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15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28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41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54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4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297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72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15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59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02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15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28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41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54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2768613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815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110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40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070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499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1983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8975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596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2953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971800"/>
            <a:ext cx="10464801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5029200"/>
            <a:ext cx="10464801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4" y="1270004"/>
            <a:ext cx="10464801" cy="72136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71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503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935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367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798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928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058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187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318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59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288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18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147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577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276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79749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6740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3735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1270012"/>
            <a:ext cx="10464801" cy="72136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815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110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406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0701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4996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1983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8975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5962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2953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13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2768613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12" y="2768613"/>
            <a:ext cx="39624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13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19" tIns="65010" rIns="130019" bIns="650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436925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15D51AFB-3F19-5F4D-A3F1-507437D2ABE9}" type="datetimeFigureOut">
              <a:rPr lang="en-US" smtClean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D7434753-1A5C-0F49-BD3D-0E5EDE8606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ctr" defTabSz="65009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73" indent="-487573" algn="l" defTabSz="650096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07" indent="-406311" algn="l" defTabSz="650096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40" indent="-325047" algn="l" defTabSz="65009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338" indent="-325047" algn="l" defTabSz="6500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437" indent="-325047" algn="l" defTabSz="650096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535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629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727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822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971800"/>
            <a:ext cx="10464801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5029200"/>
            <a:ext cx="10464801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59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288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18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147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577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276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79749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6740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3735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1270012"/>
            <a:ext cx="10464801" cy="72136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815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110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406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0701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4996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1983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8975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5962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2953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13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2768613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12" y="2768613"/>
            <a:ext cx="39624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13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19" tIns="65010" rIns="130019" bIns="650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436925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15D51AFB-3F19-5F4D-A3F1-507437D2ABE9}" type="datetimeFigureOut">
              <a:rPr lang="en-US" smtClean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D7434753-1A5C-0F49-BD3D-0E5EDE8606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ctr" defTabSz="65009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73" indent="-487573" algn="l" defTabSz="650096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07" indent="-406311" algn="l" defTabSz="650096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40" indent="-325047" algn="l" defTabSz="65009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338" indent="-325047" algn="l" defTabSz="6500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437" indent="-325047" algn="l" defTabSz="650096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535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629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727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822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8" y="2768608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943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307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670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1034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5397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2455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516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575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3635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971800"/>
            <a:ext cx="10464801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8" y="5029200"/>
            <a:ext cx="10464801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727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091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454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1818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181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3242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0299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7360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4424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8" y="1270008"/>
            <a:ext cx="10464801" cy="72136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943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307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670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1034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5397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2455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516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575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3635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8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180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54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907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32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63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69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75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81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8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8" y="2768608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180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54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907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32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63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69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75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81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8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8" y="2768608"/>
            <a:ext cx="39624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180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54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907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32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63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69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75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81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8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8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180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54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907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32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63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69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75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81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8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2"/>
            <a:ext cx="11704320" cy="6436925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4"/>
            <a:ext cx="3034453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15D51AFB-3F19-5F4D-A3F1-507437D2ABE9}" type="datetimeFigureOut">
              <a:rPr lang="en-US" smtClean="0"/>
              <a:pPr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4"/>
            <a:ext cx="4118187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4"/>
            <a:ext cx="3034453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D7434753-1A5C-0F49-BD3D-0E5EDE8606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xStyles>
    <p:titleStyle>
      <a:lvl1pPr algn="ctr" defTabSz="650197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650197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9" indent="-406374" algn="l" defTabSz="650197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92" indent="-325098" algn="l" defTabSz="650197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8" indent="-325098" algn="l" defTabSz="6501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5" indent="-325098" algn="l" defTabSz="650197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8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8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75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7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864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295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727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159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59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3722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0849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798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11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864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295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727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159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59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3722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0849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798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11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4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297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72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15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59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02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15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28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41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54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oicetube.com/" TargetMode="External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ubequizard.com/" TargetMode="External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english.voanews.com/" TargetMode="External"/><Relationship Id="rId4" Type="http://schemas.openxmlformats.org/officeDocument/2006/relationships/hyperlink" Target="http://www.ted.com)/" TargetMode="External"/><Relationship Id="rId5" Type="http://schemas.openxmlformats.org/officeDocument/2006/relationships/hyperlink" Target="http://www.npr.org)/" TargetMode="External"/><Relationship Id="rId6" Type="http://schemas.openxmlformats.org/officeDocument/2006/relationships/hyperlink" Target="http://bbc.co.uk)/" TargetMode="External"/><Relationship Id="rId7" Type="http://schemas.openxmlformats.org/officeDocument/2006/relationships/hyperlink" Target="http://youtube.com)/" TargetMode="External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oicethread.com/" TargetMode="External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15.xml"/><Relationship Id="rId5" Type="http://schemas.openxmlformats.org/officeDocument/2006/relationships/hyperlink" Target="https://spark.adobe.com/" TargetMode="External"/><Relationship Id="rId6" Type="http://schemas.openxmlformats.org/officeDocument/2006/relationships/image" Target="../media/image16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7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17.xml"/><Relationship Id="rId5" Type="http://schemas.openxmlformats.org/officeDocument/2006/relationships/hyperlink" Target="http://www.voki.com/" TargetMode="External"/><Relationship Id="rId6" Type="http://schemas.openxmlformats.org/officeDocument/2006/relationships/image" Target="../media/image18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9.png"/><Relationship Id="rId1" Type="http://schemas.microsoft.com/office/2007/relationships/media" Target="../media/media11.mov"/><Relationship Id="rId2" Type="http://schemas.openxmlformats.org/officeDocument/2006/relationships/video" Target="../media/media11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3.xml"/><Relationship Id="rId5" Type="http://schemas.openxmlformats.org/officeDocument/2006/relationships/hyperlink" Target="http://soundsofspeech.uiowa.edu/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3.jp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ersdictionary.com/" TargetMode="External"/><Relationship Id="rId4" Type="http://schemas.openxmlformats.org/officeDocument/2006/relationships/hyperlink" Target="http://www.ldoceonline.com/" TargetMode="External"/><Relationship Id="rId5" Type="http://schemas.openxmlformats.org/officeDocument/2006/relationships/hyperlink" Target="http://www.oxfordlearnersdictionaries.com/us/" TargetMode="External"/><Relationship Id="rId6" Type="http://schemas.openxmlformats.org/officeDocument/2006/relationships/hyperlink" Target="http://dictionary.cambridge.org/" TargetMode="External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glish.com/" TargetMode="External"/><Relationship Id="rId4" Type="http://schemas.openxmlformats.org/officeDocument/2006/relationships/hyperlink" Target="http://playphrase.me/" TargetMode="External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central.com/videos" TargetMode="External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9.xml"/><Relationship Id="rId5" Type="http://schemas.openxmlformats.org/officeDocument/2006/relationships/hyperlink" Target="http://englishcentral.com/videos" TargetMode="External"/><Relationship Id="rId6" Type="http://schemas.openxmlformats.org/officeDocument/2006/relationships/image" Target="../media/image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800" y="609604"/>
            <a:ext cx="11887200" cy="6894179"/>
          </a:xfrm>
          <a:prstGeom prst="rect">
            <a:avLst/>
          </a:prstGeom>
        </p:spPr>
        <p:txBody>
          <a:bodyPr wrap="square" lIns="91425" tIns="45712" rIns="91425" bIns="45712">
            <a:spAutoFit/>
          </a:bodyPr>
          <a:lstStyle/>
          <a:p>
            <a:endParaRPr lang="en-US" sz="5400" b="1" dirty="0">
              <a:solidFill>
                <a:scrgbClr r="0" g="0" b="0"/>
              </a:solidFill>
              <a:latin typeface="Calibri"/>
              <a:cs typeface="Calibri"/>
            </a:endParaRPr>
          </a:p>
          <a:p>
            <a:pPr marL="585788" algn="l"/>
            <a:r>
              <a:rPr lang="en-US" sz="5400" b="1" dirty="0" smtClean="0">
                <a:solidFill>
                  <a:schemeClr val="tx1"/>
                </a:solidFill>
                <a:latin typeface="+mj-lt"/>
              </a:rPr>
              <a:t>Which Tech Tools Will Help Me </a:t>
            </a:r>
          </a:p>
          <a:p>
            <a:pPr marL="585788" algn="l"/>
            <a:r>
              <a:rPr lang="en-US" sz="5400" b="1" dirty="0" smtClean="0">
                <a:solidFill>
                  <a:schemeClr val="tx1"/>
                </a:solidFill>
                <a:latin typeface="+mj-lt"/>
              </a:rPr>
              <a:t>Reach My Pronunciation Goals?</a:t>
            </a:r>
            <a:endParaRPr lang="en-US" sz="5400" dirty="0">
              <a:solidFill>
                <a:schemeClr val="tx1"/>
              </a:solidFill>
              <a:latin typeface="+mj-lt"/>
            </a:endParaRPr>
          </a:p>
          <a:p>
            <a:endParaRPr lang="en-US" sz="1800" dirty="0">
              <a:solidFill>
                <a:schemeClr val="tx1"/>
              </a:solidFill>
              <a:latin typeface="+mj-lt"/>
              <a:cs typeface="Calibri"/>
            </a:endParaRPr>
          </a:p>
          <a:p>
            <a:endParaRPr lang="en-US" sz="36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5153025" algn="l"/>
            <a:r>
              <a:rPr lang="en-US" sz="3600" dirty="0" smtClean="0">
                <a:solidFill>
                  <a:schemeClr val="tx1"/>
                </a:solidFill>
                <a:latin typeface="Calibri"/>
                <a:cs typeface="Calibri"/>
              </a:rPr>
              <a:t>Marla Yoshida</a:t>
            </a:r>
          </a:p>
          <a:p>
            <a:pPr marL="5153025" algn="l"/>
            <a:r>
              <a:rPr lang="en-US" sz="3600" dirty="0" smtClean="0">
                <a:solidFill>
                  <a:schemeClr val="tx1"/>
                </a:solidFill>
                <a:latin typeface="Calibri"/>
                <a:cs typeface="Calibri"/>
              </a:rPr>
              <a:t>University of California, Irvine </a:t>
            </a:r>
          </a:p>
          <a:p>
            <a:pPr marL="5153025" algn="l"/>
            <a:r>
              <a:rPr lang="en-US" sz="3600" dirty="0" smtClean="0">
                <a:solidFill>
                  <a:schemeClr val="tx1"/>
                </a:solidFill>
                <a:latin typeface="Calibri"/>
                <a:cs typeface="Calibri"/>
              </a:rPr>
              <a:t>Division of Continuing Education</a:t>
            </a:r>
          </a:p>
          <a:p>
            <a:pPr marL="5153025" algn="l"/>
            <a:r>
              <a:rPr lang="en-US" sz="3600" dirty="0" err="1" smtClean="0">
                <a:solidFill>
                  <a:schemeClr val="tx1"/>
                </a:solidFill>
                <a:latin typeface="Calibri"/>
                <a:cs typeface="Calibri"/>
              </a:rPr>
              <a:t>yoshidam@uci.edu</a:t>
            </a:r>
            <a:endParaRPr lang="en-US" sz="36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5153025" algn="l"/>
            <a:endParaRPr lang="en-US" sz="40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1800" dirty="0">
              <a:solidFill>
                <a:scrgbClr r="0" g="0" b="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Macintosh HD:Users:marlayoshida:Desktop:PagesScreenSnapz002.jpg"/>
          <p:cNvPicPr/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908">
            <a:off x="1168400" y="3990498"/>
            <a:ext cx="385438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696055" y="7518199"/>
            <a:ext cx="675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+mj-lt"/>
              </a:rPr>
              <a:t>teachingpronunciation.weebly.com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97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752600"/>
            <a:ext cx="11353800" cy="12954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400" b="1" dirty="0" err="1" smtClean="0"/>
              <a:t>Voicetube</a:t>
            </a:r>
            <a:r>
              <a:rPr lang="en-US" sz="4400" b="1" dirty="0" smtClean="0"/>
              <a:t>:</a:t>
            </a:r>
            <a:r>
              <a:rPr lang="en-US" sz="4400" dirty="0" smtClean="0"/>
              <a:t>   </a:t>
            </a:r>
            <a:r>
              <a:rPr lang="en-US" sz="4400" dirty="0" smtClean="0">
                <a:hlinkClick r:id="rId3"/>
              </a:rPr>
              <a:t>http://voicetube.com</a:t>
            </a:r>
            <a:r>
              <a:rPr lang="en-US" sz="4400" dirty="0" smtClean="0"/>
              <a:t> 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38" y="2819400"/>
            <a:ext cx="10505323" cy="63437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4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057400"/>
            <a:ext cx="10820400" cy="129540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400" b="1" dirty="0" err="1" smtClean="0"/>
              <a:t>TubeQuizard</a:t>
            </a:r>
            <a:r>
              <a:rPr lang="en-US" sz="4400" b="1" dirty="0" smtClean="0"/>
              <a:t>: </a:t>
            </a:r>
            <a:r>
              <a:rPr lang="en-US" sz="4400" u="sng" dirty="0" smtClean="0">
                <a:hlinkClick r:id="rId3"/>
              </a:rPr>
              <a:t>http</a:t>
            </a:r>
            <a:r>
              <a:rPr lang="en-US" sz="4400" u="sng" dirty="0">
                <a:hlinkClick r:id="rId3"/>
              </a:rPr>
              <a:t>://tubequizard.com/</a:t>
            </a:r>
            <a:endParaRPr lang="en-US" sz="4400" u="sng" dirty="0"/>
          </a:p>
          <a:p>
            <a:pPr marL="531813" lvl="1" indent="0">
              <a:spcAft>
                <a:spcPts val="1800"/>
              </a:spcAft>
              <a:buClr>
                <a:schemeClr val="accent2"/>
              </a:buClr>
              <a:buSzPct val="50000"/>
              <a:buNone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" y="3352800"/>
            <a:ext cx="12857813" cy="55626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633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057400"/>
            <a:ext cx="10820400" cy="7315200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/>
              <a:t>VOA News Learning English: </a:t>
            </a:r>
            <a:r>
              <a:rPr lang="en-US" sz="4000" u="sng" dirty="0">
                <a:hlinkClick r:id="rId3"/>
              </a:rPr>
              <a:t>http://learningenglish.voanews.com/</a:t>
            </a:r>
            <a:r>
              <a:rPr lang="en-US" sz="4000" dirty="0"/>
              <a:t> </a:t>
            </a:r>
            <a:endParaRPr lang="en-US" sz="4000" dirty="0" smtClean="0"/>
          </a:p>
          <a:p>
            <a:pPr>
              <a:spcAft>
                <a:spcPts val="30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/>
              <a:t>TED Talks (</a:t>
            </a:r>
            <a:r>
              <a:rPr lang="en-US" sz="4000" u="sng" dirty="0">
                <a:hlinkClick r:id="rId4"/>
              </a:rPr>
              <a:t>http://</a:t>
            </a:r>
            <a:r>
              <a:rPr lang="en-US" sz="4000" u="sng" dirty="0" smtClean="0">
                <a:hlinkClick r:id="rId4"/>
              </a:rPr>
              <a:t>www.ted.com</a:t>
            </a:r>
            <a:r>
              <a:rPr lang="en-US" sz="4000" dirty="0" smtClean="0">
                <a:hlinkClick r:id="rId4"/>
              </a:rPr>
              <a:t>)</a:t>
            </a:r>
            <a:endParaRPr lang="en-US" sz="4000" dirty="0" smtClean="0"/>
          </a:p>
          <a:p>
            <a:pPr>
              <a:spcAft>
                <a:spcPts val="30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National </a:t>
            </a:r>
            <a:r>
              <a:rPr lang="en-US" sz="4000" dirty="0"/>
              <a:t>Public Radio (</a:t>
            </a:r>
            <a:r>
              <a:rPr lang="en-US" sz="4000" u="sng" dirty="0">
                <a:hlinkClick r:id="rId5"/>
              </a:rPr>
              <a:t>http://www.npr.org</a:t>
            </a:r>
            <a:r>
              <a:rPr lang="en-US" sz="4000" dirty="0" smtClean="0">
                <a:hlinkClick r:id="rId5"/>
              </a:rPr>
              <a:t>)</a:t>
            </a:r>
            <a:endParaRPr lang="en-US" sz="4000" dirty="0" smtClean="0"/>
          </a:p>
          <a:p>
            <a:pPr>
              <a:spcAft>
                <a:spcPts val="30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The </a:t>
            </a:r>
            <a:r>
              <a:rPr lang="en-US" sz="4000" dirty="0"/>
              <a:t>British Broadcasting Corporation (BBC) (</a:t>
            </a:r>
            <a:r>
              <a:rPr lang="en-US" sz="4000" u="sng" dirty="0">
                <a:hlinkClick r:id="rId6"/>
              </a:rPr>
              <a:t>http://</a:t>
            </a:r>
            <a:r>
              <a:rPr lang="en-US" sz="4000" u="sng" dirty="0" smtClean="0">
                <a:hlinkClick r:id="rId6"/>
              </a:rPr>
              <a:t>bbc.co.uk</a:t>
            </a:r>
            <a:r>
              <a:rPr lang="en-US" sz="4000" dirty="0" smtClean="0">
                <a:hlinkClick r:id="rId6"/>
              </a:rPr>
              <a:t>)</a:t>
            </a:r>
            <a:endParaRPr lang="en-US" sz="4000" dirty="0" smtClean="0"/>
          </a:p>
          <a:p>
            <a:pPr>
              <a:spcAft>
                <a:spcPts val="30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YouTube </a:t>
            </a:r>
            <a:r>
              <a:rPr lang="en-US" sz="4000" dirty="0"/>
              <a:t>(</a:t>
            </a:r>
            <a:r>
              <a:rPr lang="en-US" sz="4000" u="sng" dirty="0">
                <a:hlinkClick r:id="rId7"/>
              </a:rPr>
              <a:t>http://</a:t>
            </a:r>
            <a:r>
              <a:rPr lang="en-US" sz="4000" u="sng" dirty="0" smtClean="0">
                <a:hlinkClick r:id="rId7"/>
              </a:rPr>
              <a:t>youtube.com</a:t>
            </a:r>
            <a:r>
              <a:rPr lang="en-US" sz="4000" dirty="0" smtClean="0">
                <a:hlinkClick r:id="rId7"/>
              </a:rPr>
              <a:t>)</a:t>
            </a:r>
            <a:endParaRPr lang="en-US" sz="4000" dirty="0" smtClean="0"/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057400"/>
            <a:ext cx="11201400" cy="27432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Cell phones, computers, and </a:t>
            </a:r>
            <a:r>
              <a:rPr lang="en-US" sz="4000" smtClean="0"/>
              <a:t>tablets have built-in </a:t>
            </a:r>
            <a:r>
              <a:rPr lang="en-US" sz="4000" dirty="0" smtClean="0"/>
              <a:t>sound recording capability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err="1" smtClean="0"/>
              <a:t>Voicethread</a:t>
            </a:r>
            <a:r>
              <a:rPr lang="en-US" sz="4000" dirty="0" smtClean="0"/>
              <a:t>    </a:t>
            </a:r>
            <a:r>
              <a:rPr lang="en-US" sz="4000" dirty="0" smtClean="0">
                <a:hlinkClick r:id="rId3"/>
              </a:rPr>
              <a:t>http://voicethread.com</a:t>
            </a:r>
            <a:r>
              <a:rPr lang="en-US" sz="4000" dirty="0" smtClean="0"/>
              <a:t> 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Record pronunciation practice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13" y="4572000"/>
            <a:ext cx="951998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057400"/>
            <a:ext cx="10820400" cy="12192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/>
              <a:t>Narrated PowerPoint or Keynote slideshows </a:t>
            </a:r>
            <a:endParaRPr lang="en-US" sz="40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Record practice creatively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4 Narrated PowerPo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00" y="2971800"/>
            <a:ext cx="10591800" cy="59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 bwMode="auto">
          <a:xfrm>
            <a:off x="-86349" y="2507614"/>
            <a:ext cx="13561207" cy="3122959"/>
          </a:xfrm>
          <a:custGeom>
            <a:avLst/>
            <a:gdLst>
              <a:gd name="connsiteX0" fmla="*/ 100002 w 12713632"/>
              <a:gd name="connsiteY0" fmla="*/ 811412 h 2927774"/>
              <a:gd name="connsiteX1" fmla="*/ 2652702 w 12713632"/>
              <a:gd name="connsiteY1" fmla="*/ 220862 h 2927774"/>
              <a:gd name="connsiteX2" fmla="*/ 5014902 w 12713632"/>
              <a:gd name="connsiteY2" fmla="*/ 487562 h 2927774"/>
              <a:gd name="connsiteX3" fmla="*/ 8367702 w 12713632"/>
              <a:gd name="connsiteY3" fmla="*/ 11312 h 2927774"/>
              <a:gd name="connsiteX4" fmla="*/ 11949102 w 12713632"/>
              <a:gd name="connsiteY4" fmla="*/ 1059062 h 2927774"/>
              <a:gd name="connsiteX5" fmla="*/ 12215802 w 12713632"/>
              <a:gd name="connsiteY5" fmla="*/ 1211462 h 2927774"/>
              <a:gd name="connsiteX6" fmla="*/ 6310302 w 12713632"/>
              <a:gd name="connsiteY6" fmla="*/ 2925962 h 2927774"/>
              <a:gd name="connsiteX7" fmla="*/ 100002 w 12713632"/>
              <a:gd name="connsiteY7" fmla="*/ 811412 h 29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13632" h="2927774">
                <a:moveTo>
                  <a:pt x="100002" y="811412"/>
                </a:moveTo>
                <a:cubicBezTo>
                  <a:pt x="-509598" y="360562"/>
                  <a:pt x="1833552" y="274837"/>
                  <a:pt x="2652702" y="220862"/>
                </a:cubicBezTo>
                <a:cubicBezTo>
                  <a:pt x="3471852" y="166887"/>
                  <a:pt x="4062402" y="522487"/>
                  <a:pt x="5014902" y="487562"/>
                </a:cubicBezTo>
                <a:cubicBezTo>
                  <a:pt x="5967402" y="452637"/>
                  <a:pt x="7212002" y="-83938"/>
                  <a:pt x="8367702" y="11312"/>
                </a:cubicBezTo>
                <a:cubicBezTo>
                  <a:pt x="9523402" y="106562"/>
                  <a:pt x="11307752" y="859037"/>
                  <a:pt x="11949102" y="1059062"/>
                </a:cubicBezTo>
                <a:cubicBezTo>
                  <a:pt x="12590452" y="1259087"/>
                  <a:pt x="13155602" y="900312"/>
                  <a:pt x="12215802" y="1211462"/>
                </a:cubicBezTo>
                <a:cubicBezTo>
                  <a:pt x="11276002" y="1522612"/>
                  <a:pt x="8326427" y="2986287"/>
                  <a:pt x="6310302" y="2925962"/>
                </a:cubicBezTo>
                <a:cubicBezTo>
                  <a:pt x="4294177" y="2865637"/>
                  <a:pt x="709602" y="1262262"/>
                  <a:pt x="100002" y="811412"/>
                </a:cubicBez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pPr defTabSz="975390"/>
            <a:endParaRPr lang="en-US" sz="4480"/>
          </a:p>
        </p:txBody>
      </p:sp>
      <p:sp>
        <p:nvSpPr>
          <p:cNvPr id="10" name="Rectangle 9"/>
          <p:cNvSpPr/>
          <p:nvPr/>
        </p:nvSpPr>
        <p:spPr bwMode="auto">
          <a:xfrm>
            <a:off x="0" y="3364992"/>
            <a:ext cx="13004800" cy="5169408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pPr defTabSz="975390"/>
            <a:endParaRPr lang="en-US" sz="448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05600"/>
            <a:ext cx="13004800" cy="1828800"/>
          </a:xfrm>
        </p:spPr>
        <p:txBody>
          <a:bodyPr/>
          <a:lstStyle/>
          <a:p>
            <a:r>
              <a:rPr lang="en-US" sz="4693" dirty="0">
                <a:latin typeface="Chalkboard SE" charset="0"/>
                <a:ea typeface="Chalkboard SE" charset="0"/>
                <a:cs typeface="Chalkboard SE" charset="0"/>
              </a:rPr>
              <a:t>Once there was a cow who wanted </a:t>
            </a:r>
            <a:r>
              <a:rPr lang="en-US" sz="4693">
                <a:latin typeface="Chalkboard SE" charset="0"/>
                <a:ea typeface="Chalkboard SE" charset="0"/>
                <a:cs typeface="Chalkboard SE" charset="0"/>
              </a:rPr>
              <a:t>to travel.</a:t>
            </a:r>
            <a:endParaRPr lang="en-US" sz="4693" dirty="0">
              <a:latin typeface="Chalkboard SE" charset="0"/>
              <a:ea typeface="Chalkboard SE" charset="0"/>
              <a:cs typeface="Chalkboard SE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0" y="3860590"/>
            <a:ext cx="13004800" cy="4334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0" y="4499415"/>
            <a:ext cx="13004800" cy="4334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816105" y="3634235"/>
            <a:ext cx="14997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9752275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0739798" y="3634235"/>
            <a:ext cx="14997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1675968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2612139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7653703" y="3634235"/>
            <a:ext cx="29947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6491302" y="3634235"/>
            <a:ext cx="11099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5242503" y="3634235"/>
            <a:ext cx="86399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4080102" y="3634235"/>
            <a:ext cx="0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2904405" y="3634235"/>
            <a:ext cx="13297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H="1">
            <a:off x="1742006" y="3634235"/>
            <a:ext cx="29945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579606" y="3634235"/>
            <a:ext cx="1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537" y="3230218"/>
            <a:ext cx="4404864" cy="3017505"/>
          </a:xfrm>
          <a:prstGeom prst="rect">
            <a:avLst/>
          </a:prstGeom>
        </p:spPr>
      </p:pic>
      <p:pic>
        <p:nvPicPr>
          <p:cNvPr id="42" name="Sound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5253" y="7504853"/>
            <a:ext cx="866987" cy="8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68">
        <p:fade/>
      </p:transition>
    </mc:Choice>
    <mc:Fallback xmlns="">
      <p:transition spd="med" advTm="3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 bwMode="auto">
          <a:xfrm>
            <a:off x="-86349" y="2507614"/>
            <a:ext cx="13561207" cy="3122959"/>
          </a:xfrm>
          <a:custGeom>
            <a:avLst/>
            <a:gdLst>
              <a:gd name="connsiteX0" fmla="*/ 100002 w 12713632"/>
              <a:gd name="connsiteY0" fmla="*/ 811412 h 2927774"/>
              <a:gd name="connsiteX1" fmla="*/ 2652702 w 12713632"/>
              <a:gd name="connsiteY1" fmla="*/ 220862 h 2927774"/>
              <a:gd name="connsiteX2" fmla="*/ 5014902 w 12713632"/>
              <a:gd name="connsiteY2" fmla="*/ 487562 h 2927774"/>
              <a:gd name="connsiteX3" fmla="*/ 8367702 w 12713632"/>
              <a:gd name="connsiteY3" fmla="*/ 11312 h 2927774"/>
              <a:gd name="connsiteX4" fmla="*/ 11949102 w 12713632"/>
              <a:gd name="connsiteY4" fmla="*/ 1059062 h 2927774"/>
              <a:gd name="connsiteX5" fmla="*/ 12215802 w 12713632"/>
              <a:gd name="connsiteY5" fmla="*/ 1211462 h 2927774"/>
              <a:gd name="connsiteX6" fmla="*/ 6310302 w 12713632"/>
              <a:gd name="connsiteY6" fmla="*/ 2925962 h 2927774"/>
              <a:gd name="connsiteX7" fmla="*/ 100002 w 12713632"/>
              <a:gd name="connsiteY7" fmla="*/ 811412 h 29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13632" h="2927774">
                <a:moveTo>
                  <a:pt x="100002" y="811412"/>
                </a:moveTo>
                <a:cubicBezTo>
                  <a:pt x="-509598" y="360562"/>
                  <a:pt x="1833552" y="274837"/>
                  <a:pt x="2652702" y="220862"/>
                </a:cubicBezTo>
                <a:cubicBezTo>
                  <a:pt x="3471852" y="166887"/>
                  <a:pt x="4062402" y="522487"/>
                  <a:pt x="5014902" y="487562"/>
                </a:cubicBezTo>
                <a:cubicBezTo>
                  <a:pt x="5967402" y="452637"/>
                  <a:pt x="7212002" y="-83938"/>
                  <a:pt x="8367702" y="11312"/>
                </a:cubicBezTo>
                <a:cubicBezTo>
                  <a:pt x="9523402" y="106562"/>
                  <a:pt x="11307752" y="859037"/>
                  <a:pt x="11949102" y="1059062"/>
                </a:cubicBezTo>
                <a:cubicBezTo>
                  <a:pt x="12590452" y="1259087"/>
                  <a:pt x="13155602" y="900312"/>
                  <a:pt x="12215802" y="1211462"/>
                </a:cubicBezTo>
                <a:cubicBezTo>
                  <a:pt x="11276002" y="1522612"/>
                  <a:pt x="8326427" y="2986287"/>
                  <a:pt x="6310302" y="2925962"/>
                </a:cubicBezTo>
                <a:cubicBezTo>
                  <a:pt x="4294177" y="2865637"/>
                  <a:pt x="709602" y="1262262"/>
                  <a:pt x="100002" y="811412"/>
                </a:cubicBez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pPr defTabSz="975390"/>
            <a:endParaRPr lang="en-US" sz="4480"/>
          </a:p>
        </p:txBody>
      </p:sp>
      <p:sp>
        <p:nvSpPr>
          <p:cNvPr id="10" name="Rectangle 9"/>
          <p:cNvSpPr/>
          <p:nvPr/>
        </p:nvSpPr>
        <p:spPr bwMode="auto">
          <a:xfrm>
            <a:off x="0" y="3364992"/>
            <a:ext cx="13004800" cy="5169408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pPr defTabSz="975390"/>
            <a:endParaRPr lang="en-US" sz="4480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0" y="3860590"/>
            <a:ext cx="13004800" cy="4334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0" y="4499415"/>
            <a:ext cx="13004800" cy="4334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816105" y="3634235"/>
            <a:ext cx="14997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9752275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0739798" y="3634235"/>
            <a:ext cx="14997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1675968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2612139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7653703" y="3634235"/>
            <a:ext cx="29947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6491302" y="3634235"/>
            <a:ext cx="11099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5242503" y="3634235"/>
            <a:ext cx="86399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4080102" y="3634235"/>
            <a:ext cx="0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2904405" y="3634235"/>
            <a:ext cx="13297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H="1">
            <a:off x="1742006" y="3634235"/>
            <a:ext cx="29945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579606" y="3634235"/>
            <a:ext cx="1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537" y="3230218"/>
            <a:ext cx="4404864" cy="3017505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267537" y="6705600"/>
            <a:ext cx="12520516" cy="182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4167" tIns="54167" rIns="54167" bIns="54167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Calibri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321357"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642717"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64075"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285434"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4267" kern="0" dirty="0">
                <a:latin typeface="Chalkboard SE" charset="0"/>
                <a:ea typeface="Chalkboard SE" charset="0"/>
                <a:cs typeface="Chalkboard SE" charset="0"/>
              </a:rPr>
              <a:t>So she walked to the other side of the pasture.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5253" y="7504853"/>
            <a:ext cx="866987" cy="8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91">
        <p:fade/>
      </p:transition>
    </mc:Choice>
    <mc:Fallback xmlns="">
      <p:transition spd="med" advTm="4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3.7037E-6 C 0.01654 0.01111 0.00872 0.00625 0.02331 0.01481 L 0.02826 0.01782 C 0.02995 0.01875 0.03151 0.02037 0.03333 0.0206 C 0.04297 0.02314 0.04453 0.02314 0.05326 0.02662 C 0.05547 0.02754 0.05768 0.02847 0.0599 0.02963 C 0.06159 0.03055 0.06328 0.03194 0.06497 0.03264 C 0.06823 0.03379 0.07162 0.03402 0.075 0.03564 C 0.07839 0.03703 0.08164 0.03958 0.0849 0.04143 C 0.08659 0.04236 0.08815 0.04375 0.08997 0.04444 C 0.09271 0.04537 0.09544 0.04676 0.09831 0.04745 C 0.10274 0.04861 0.10716 0.0493 0.11159 0.05046 C 0.11497 0.05115 0.11823 0.05231 0.12162 0.05347 C 0.13633 0.05254 0.16419 0.05509 0.18333 0.04745 C 0.18503 0.04676 0.18659 0.04537 0.18828 0.04444 C 0.18958 0.04213 0.19662 0.02801 0.2 0.02662 C 0.20534 0.0243 0.21107 0.02476 0.21667 0.02361 C 0.22109 0.02176 0.22578 0.02129 0.22995 0.01782 C 0.23216 0.01574 0.23425 0.01342 0.23659 0.0118 C 0.24792 0.00416 0.2388 0.01296 0.24831 0.00578 C 0.25052 0.00416 0.2526 0.00162 0.25495 3.7037E-6 C 0.26003 -0.00394 0.2694 -0.00672 0.27331 -0.00903 C 0.275 -0.00996 0.27656 -0.01111 0.27826 -0.01204 C 0.28047 -0.01297 0.28281 -0.01343 0.2849 -0.01482 C 0.28724 -0.01644 0.28919 -0.01945 0.29167 -0.02084 C 0.29766 -0.02431 0.30664 -0.02732 0.31328 -0.02963 C 0.32383 -0.02871 0.33438 -0.02848 0.34492 -0.02686 C 0.34727 -0.02639 0.34961 -0.0257 0.35156 -0.02385 C 0.36732 -0.00996 0.35586 -0.01482 0.36823 -0.00602 C 0.38438 0.00532 0.37266 -0.00533 0.39167 0.00578 C 0.39883 0.01018 0.39492 0.0081 0.40326 0.0118 C 0.40495 0.01389 0.40638 0.01643 0.40833 0.01782 C 0.41042 0.01944 0.41263 0.0206 0.41497 0.0206 C 0.43555 0.0206 0.45599 0.01875 0.47656 0.01782 C 0.503 -0.01366 0.47734 0.01458 0.55833 0.00879 C 0.56055 0.00856 0.56263 0.00671 0.56497 0.00578 C 0.56823 0.00463 0.57162 0.00416 0.575 0.00301 C 0.58125 0.00069 0.58529 -0.00232 0.59167 -0.00602 L 0.60156 -0.01204 L 0.60664 -0.01482 C 0.62175 -0.01111 0.61458 -0.01412 0.62826 -0.00602 L 0.63333 -0.00301 L 0.63333 -0.00301 " pathEditMode="relative" ptsTypes="AAAAAAAAAAAAAAAAAAAAAAAAAAAAAAAAAAAAAAAAAAAA">
                                      <p:cBhvr>
                                        <p:cTn id="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 bwMode="auto">
          <a:xfrm>
            <a:off x="-86349" y="2507614"/>
            <a:ext cx="13561207" cy="3122959"/>
          </a:xfrm>
          <a:custGeom>
            <a:avLst/>
            <a:gdLst>
              <a:gd name="connsiteX0" fmla="*/ 100002 w 12713632"/>
              <a:gd name="connsiteY0" fmla="*/ 811412 h 2927774"/>
              <a:gd name="connsiteX1" fmla="*/ 2652702 w 12713632"/>
              <a:gd name="connsiteY1" fmla="*/ 220862 h 2927774"/>
              <a:gd name="connsiteX2" fmla="*/ 5014902 w 12713632"/>
              <a:gd name="connsiteY2" fmla="*/ 487562 h 2927774"/>
              <a:gd name="connsiteX3" fmla="*/ 8367702 w 12713632"/>
              <a:gd name="connsiteY3" fmla="*/ 11312 h 2927774"/>
              <a:gd name="connsiteX4" fmla="*/ 11949102 w 12713632"/>
              <a:gd name="connsiteY4" fmla="*/ 1059062 h 2927774"/>
              <a:gd name="connsiteX5" fmla="*/ 12215802 w 12713632"/>
              <a:gd name="connsiteY5" fmla="*/ 1211462 h 2927774"/>
              <a:gd name="connsiteX6" fmla="*/ 6310302 w 12713632"/>
              <a:gd name="connsiteY6" fmla="*/ 2925962 h 2927774"/>
              <a:gd name="connsiteX7" fmla="*/ 100002 w 12713632"/>
              <a:gd name="connsiteY7" fmla="*/ 811412 h 292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13632" h="2927774">
                <a:moveTo>
                  <a:pt x="100002" y="811412"/>
                </a:moveTo>
                <a:cubicBezTo>
                  <a:pt x="-509598" y="360562"/>
                  <a:pt x="1833552" y="274837"/>
                  <a:pt x="2652702" y="220862"/>
                </a:cubicBezTo>
                <a:cubicBezTo>
                  <a:pt x="3471852" y="166887"/>
                  <a:pt x="4062402" y="522487"/>
                  <a:pt x="5014902" y="487562"/>
                </a:cubicBezTo>
                <a:cubicBezTo>
                  <a:pt x="5967402" y="452637"/>
                  <a:pt x="7212002" y="-83938"/>
                  <a:pt x="8367702" y="11312"/>
                </a:cubicBezTo>
                <a:cubicBezTo>
                  <a:pt x="9523402" y="106562"/>
                  <a:pt x="11307752" y="859037"/>
                  <a:pt x="11949102" y="1059062"/>
                </a:cubicBezTo>
                <a:cubicBezTo>
                  <a:pt x="12590452" y="1259087"/>
                  <a:pt x="13155602" y="900312"/>
                  <a:pt x="12215802" y="1211462"/>
                </a:cubicBezTo>
                <a:cubicBezTo>
                  <a:pt x="11276002" y="1522612"/>
                  <a:pt x="8326427" y="2986287"/>
                  <a:pt x="6310302" y="2925962"/>
                </a:cubicBezTo>
                <a:cubicBezTo>
                  <a:pt x="4294177" y="2865637"/>
                  <a:pt x="709602" y="1262262"/>
                  <a:pt x="100002" y="811412"/>
                </a:cubicBez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pPr defTabSz="975390"/>
            <a:endParaRPr lang="en-US" sz="4480"/>
          </a:p>
        </p:txBody>
      </p:sp>
      <p:sp>
        <p:nvSpPr>
          <p:cNvPr id="10" name="Rectangle 9"/>
          <p:cNvSpPr/>
          <p:nvPr/>
        </p:nvSpPr>
        <p:spPr bwMode="auto">
          <a:xfrm>
            <a:off x="0" y="3364992"/>
            <a:ext cx="13004800" cy="5169408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pPr defTabSz="975390"/>
            <a:endParaRPr lang="en-US" sz="4480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0" y="3860590"/>
            <a:ext cx="13004800" cy="4334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0" y="4499415"/>
            <a:ext cx="13004800" cy="4334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816105" y="3634235"/>
            <a:ext cx="14997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9752275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0739798" y="3634235"/>
            <a:ext cx="14997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1675968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2612139" y="3634235"/>
            <a:ext cx="66349" cy="132590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7653703" y="3634235"/>
            <a:ext cx="29947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6491302" y="3634235"/>
            <a:ext cx="11099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5242503" y="3634235"/>
            <a:ext cx="86399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4080102" y="3634235"/>
            <a:ext cx="0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2904405" y="3634235"/>
            <a:ext cx="13297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H="1">
            <a:off x="1742006" y="3634235"/>
            <a:ext cx="29945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579606" y="3634235"/>
            <a:ext cx="1" cy="135491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365" y="3237732"/>
            <a:ext cx="4404864" cy="3017505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267537" y="6705600"/>
            <a:ext cx="12520516" cy="182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4167" tIns="54167" rIns="54167" bIns="54167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Calibri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321357"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642717"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64075"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285434" algn="ctr" rtl="0" eaLnBrk="1" fontAlgn="base" hangingPunct="1">
              <a:spcBef>
                <a:spcPct val="0"/>
              </a:spcBef>
              <a:spcAft>
                <a:spcPct val="0"/>
              </a:spcAft>
              <a:defRPr sz="5906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4267" kern="0" dirty="0">
                <a:latin typeface="Chalkboard SE" charset="0"/>
                <a:ea typeface="Chalkboard SE" charset="0"/>
                <a:cs typeface="Chalkboard SE" charset="0"/>
              </a:rPr>
              <a:t>And then she walked back. And that’s all.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5253" y="7504853"/>
            <a:ext cx="866987" cy="8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83">
        <p:fade/>
      </p:transition>
    </mc:Choice>
    <mc:Fallback xmlns="">
      <p:transition spd="med" advTm="5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4 -3.7037E-6 C -0.04049 -0.03287 -0.08111 -0.06574 -0.14322 -0.05926 C -0.20546 -0.05278 -0.31002 0.03634 -0.3733 0.03843 C -0.43658 0.04028 -0.47356 -0.04792 -0.5233 -0.04745 C -0.57304 -0.04699 -0.67161 0.04143 -0.67161 0.04143 " pathEditMode="relative" ptsTypes="AAAAA">
                                      <p:cBhvr>
                                        <p:cTn id="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057400"/>
            <a:ext cx="10820400" cy="12192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Adobe Spark  </a:t>
            </a:r>
            <a:r>
              <a:rPr lang="en-US" sz="4000" dirty="0" smtClean="0">
                <a:hlinkClick r:id="rId5"/>
              </a:rPr>
              <a:t>https://spark.adobe.com</a:t>
            </a:r>
            <a:r>
              <a:rPr lang="en-US" sz="4000" dirty="0" smtClean="0"/>
              <a:t> </a:t>
            </a:r>
            <a:endParaRPr lang="en-US" sz="40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Record practice creatively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4 Adobe Spark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524" y="2895600"/>
            <a:ext cx="10837331" cy="6096000"/>
          </a:xfrm>
          <a:prstGeom prst="rect">
            <a:avLst/>
          </a:prstGeom>
        </p:spPr>
      </p:pic>
      <p:sp>
        <p:nvSpPr>
          <p:cNvPr id="7" name="Triangle 6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057400"/>
            <a:ext cx="10820400" cy="914400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Puppet Pals (Apple App Store)</a:t>
            </a:r>
            <a:endParaRPr lang="en-US" sz="40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Record practice creatively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5 PuppetP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7290" y="2971800"/>
            <a:ext cx="8305800" cy="6229350"/>
          </a:xfrm>
          <a:prstGeom prst="rect">
            <a:avLst/>
          </a:prstGeom>
        </p:spPr>
      </p:pic>
      <p:sp>
        <p:nvSpPr>
          <p:cNvPr id="7" name="Triangle 6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819400"/>
            <a:ext cx="10820400" cy="62484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400" dirty="0" smtClean="0"/>
              <a:t>Goals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400" dirty="0" smtClean="0"/>
              <a:t>Quality and accuracy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400" dirty="0" smtClean="0"/>
              <a:t>Practicality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400" dirty="0" smtClean="0"/>
              <a:t>Cost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4182" y="531966"/>
            <a:ext cx="11752017" cy="20588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What should you think about in choosing pronunciation teaching technology?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057400"/>
            <a:ext cx="10820400" cy="12192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err="1" smtClean="0"/>
              <a:t>Voki</a:t>
            </a:r>
            <a:r>
              <a:rPr lang="en-US" sz="4000" dirty="0" smtClean="0"/>
              <a:t>    </a:t>
            </a:r>
            <a:r>
              <a:rPr lang="en-US" sz="4000" dirty="0" smtClean="0">
                <a:hlinkClick r:id="rId5"/>
              </a:rPr>
              <a:t>http://www.voki.com</a:t>
            </a:r>
            <a:r>
              <a:rPr lang="en-US" sz="4000" dirty="0" smtClean="0"/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0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Record practice creatively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6 Voki samp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9445" y="3070225"/>
            <a:ext cx="10255956" cy="5768975"/>
          </a:xfrm>
          <a:prstGeom prst="rect">
            <a:avLst/>
          </a:prstGeom>
        </p:spPr>
      </p:pic>
      <p:sp>
        <p:nvSpPr>
          <p:cNvPr id="5" name="Triangle 4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905000"/>
            <a:ext cx="10820400" cy="2209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Dictation in Word, Pages, Google Docs (on the Chrome browser), or other programs using ASR (Automatic Speech Recognition)</a:t>
            </a: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Practice pronunciation independently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Google Docs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9400" y="4191000"/>
            <a:ext cx="9334501" cy="518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riangle 4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201" y="1981200"/>
            <a:ext cx="11422599" cy="9906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Google Voice: Students leave recorded messages</a:t>
            </a:r>
            <a:endParaRPr lang="en-US" sz="4000" dirty="0" smtClean="0">
              <a:solidFill>
                <a:srgbClr val="000090"/>
              </a:solidFill>
            </a:endParaRP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Practice pronunciation independently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971800"/>
            <a:ext cx="11667602" cy="54648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57501" y="8665265"/>
            <a:ext cx="11422599" cy="990600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>
            <a:lvl1pPr marL="487573" indent="-487573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07" indent="-406311" algn="l" defTabSz="650096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40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338" indent="-325047" algn="l" defTabSz="65009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437" indent="-325047" algn="l" defTabSz="650096" rtl="0" eaLnBrk="1" latinLnBrk="0" hangingPunct="1">
              <a:spcBef>
                <a:spcPct val="20000"/>
              </a:spcBef>
              <a:buFont typeface="Arial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535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629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727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822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(949) 297-6540</a:t>
            </a:r>
            <a:endParaRPr lang="en-US" sz="4000" dirty="0" smtClean="0">
              <a:solidFill>
                <a:srgbClr val="000090"/>
              </a:solidFill>
            </a:endParaRPr>
          </a:p>
          <a:p>
            <a:pPr fontAlgn="auto"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/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82491" y="8665265"/>
            <a:ext cx="3967309" cy="990600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057400"/>
            <a:ext cx="11201400" cy="68580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Pronunciation teaching apps</a:t>
            </a:r>
          </a:p>
          <a:p>
            <a:pPr lvl="1">
              <a:spcAft>
                <a:spcPts val="1800"/>
              </a:spcAft>
              <a:buClr>
                <a:schemeClr val="accent2"/>
              </a:buClr>
              <a:buSzPct val="90000"/>
              <a:buFont typeface="Wingdings" charset="2"/>
              <a:buChar char="§"/>
            </a:pPr>
            <a:r>
              <a:rPr lang="en-US" dirty="0" smtClean="0"/>
              <a:t>Many apps say they analyze speech and rate its accuracy. Many don’t work very well.</a:t>
            </a:r>
          </a:p>
          <a:p>
            <a:pPr lvl="1">
              <a:spcAft>
                <a:spcPts val="1800"/>
              </a:spcAft>
              <a:buClr>
                <a:schemeClr val="accent2"/>
              </a:buClr>
              <a:buSzPct val="90000"/>
              <a:buFont typeface="Wingdings" charset="2"/>
              <a:buChar char="§"/>
            </a:pPr>
            <a:r>
              <a:rPr lang="en-US" dirty="0" smtClean="0"/>
              <a:t>If you’re thinking of using one, test it for yourself and make sure it does what you need.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Practice pronunciation independently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Suggestions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63600" y="2057400"/>
            <a:ext cx="11201400" cy="6858000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>
            <a:lvl1pPr marL="487573" indent="-487573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07" indent="-406311" algn="l" defTabSz="650096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40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338" indent="-325047" algn="l" defTabSz="65009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437" indent="-325047" algn="l" defTabSz="650096" rtl="0" eaLnBrk="1" latinLnBrk="0" hangingPunct="1">
              <a:spcBef>
                <a:spcPct val="20000"/>
              </a:spcBef>
              <a:buFont typeface="Arial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535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629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727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822" indent="-325047" algn="l" defTabSz="65009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Think outside the box. Some tools that were meant for other purposes are also useful for pronunciation practice.</a:t>
            </a:r>
          </a:p>
          <a:p>
            <a:pPr fontAlgn="auto"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Try out a tool before you commit yourself. Read the reviews and ask the opinions of colleagues. Don’t fall for advertising hype.</a:t>
            </a:r>
          </a:p>
          <a:p>
            <a:pPr fontAlgn="auto"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Use what works best for you and your students, not necessarily what seems newest or flashiest.</a:t>
            </a:r>
          </a:p>
          <a:p>
            <a:pPr fontAlgn="auto"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000" dirty="0" smtClean="0"/>
          </a:p>
          <a:p>
            <a:pPr fontAlgn="auto"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1432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1001" y="2466707"/>
            <a:ext cx="118797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Marla 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Yoshida   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         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yoshidam@uci.edu</a:t>
            </a:r>
            <a:endParaRPr lang="en-US" sz="4000" dirty="0" smtClean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  <a:p>
            <a:pPr algn="l"/>
            <a:endParaRPr lang="en-US" sz="4000" dirty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  <a:p>
            <a:pPr marL="4419600" indent="-4419600" algn="l"/>
            <a:r>
              <a:rPr lang="en-US" sz="36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For further </a:t>
            </a:r>
            <a:r>
              <a:rPr lang="en-US" sz="36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reading:</a:t>
            </a:r>
            <a:r>
              <a:rPr lang="en-US" sz="3600" dirty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  	</a:t>
            </a:r>
            <a:r>
              <a:rPr lang="en-US" sz="36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Beyond </a:t>
            </a:r>
            <a:r>
              <a:rPr lang="en-US" sz="36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Repeat After </a:t>
            </a:r>
            <a:r>
              <a:rPr lang="en-US" sz="36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Me: Teaching </a:t>
            </a:r>
            <a:r>
              <a:rPr lang="en-US" sz="36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Pronunciation </a:t>
            </a:r>
            <a:r>
              <a:rPr lang="en-US" sz="36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to </a:t>
            </a:r>
            <a:r>
              <a:rPr lang="en-US" sz="36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English </a:t>
            </a:r>
            <a:r>
              <a:rPr lang="en-US" sz="36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Learners </a:t>
            </a:r>
            <a:r>
              <a:rPr lang="en-US" sz="36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(TESOL Press)</a:t>
            </a:r>
          </a:p>
          <a:p>
            <a:pPr marL="4419600" indent="-4419600" algn="l"/>
            <a:endParaRPr lang="en-US" sz="3600" i="1" dirty="0" smtClean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  <a:p>
            <a:pPr marL="4419600" indent="-4419600" algn="l"/>
            <a:r>
              <a:rPr lang="en-US" sz="36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	</a:t>
            </a:r>
            <a:r>
              <a:rPr lang="en-US" sz="36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“Choosing Technology Tools to Meet Pronunciation Teaching and Learning Goals”  in the current </a:t>
            </a:r>
            <a:r>
              <a:rPr lang="en-US" sz="36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edition of the CATESOL Journal: </a:t>
            </a:r>
            <a:r>
              <a:rPr lang="en-US" sz="3600" u="sng" dirty="0" err="1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catesoljournal.org</a:t>
            </a:r>
            <a:endParaRPr lang="en-US" sz="3600" u="sng" dirty="0" smtClean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4182" y="531966"/>
            <a:ext cx="11752017" cy="1601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5400" b="1" dirty="0" smtClean="0">
                <a:solidFill>
                  <a:srgbClr val="000090"/>
                </a:solidFill>
              </a:rPr>
              <a:t>Contact Information</a:t>
            </a:r>
            <a:endParaRPr lang="en-US" sz="5400" b="1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572000"/>
            <a:ext cx="3810000" cy="4929886"/>
          </a:xfrm>
          <a:prstGeom prst="rect">
            <a:avLst/>
          </a:prstGeom>
          <a:ln w="38100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7315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0800" y="-920"/>
            <a:ext cx="13055600" cy="97545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accent5">
                    <a:lumMod val="50000"/>
                  </a:schemeClr>
                </a:solidFill>
              </a:rPr>
              <a:t>Questions?</a:t>
            </a:r>
          </a:p>
          <a:p>
            <a:pPr algn="ctr"/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64574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905000"/>
            <a:ext cx="11734800" cy="1828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b="1" dirty="0" smtClean="0"/>
              <a:t>Sounds of Speech </a:t>
            </a:r>
            <a:r>
              <a:rPr lang="en-US" sz="4000" dirty="0" smtClean="0"/>
              <a:t>(University of Iowa Phonetics) </a:t>
            </a:r>
            <a:r>
              <a:rPr lang="en-US" sz="4000" dirty="0" smtClean="0">
                <a:hlinkClick r:id="rId5"/>
              </a:rPr>
              <a:t>http://soundsofspeech.uiowa.edu</a:t>
            </a:r>
            <a:r>
              <a:rPr lang="en-US" sz="4000" dirty="0" smtClean="0"/>
              <a:t> 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4182" y="531966"/>
            <a:ext cx="11835618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Sounds of Speech-consona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00" y="3733800"/>
            <a:ext cx="7777079" cy="4953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493" y="3733800"/>
            <a:ext cx="3575147" cy="47668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riangle 7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399" y="2057400"/>
            <a:ext cx="5638801" cy="62484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b="1" dirty="0" smtClean="0"/>
              <a:t>The Phonetics </a:t>
            </a:r>
            <a:r>
              <a:rPr lang="en-US" sz="4000" dirty="0" smtClean="0"/>
              <a:t>(app)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dirty="0" smtClean="0"/>
              <a:t>Apple App Store. Search for “The Phonetics Interactive 3D models of oral visualization”</a:t>
            </a:r>
            <a:endParaRPr lang="en-US" sz="40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98" y="2032000"/>
            <a:ext cx="5295900" cy="7061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Phonet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100" y="2029691"/>
            <a:ext cx="10972180" cy="67818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8400" y="8839200"/>
            <a:ext cx="3221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</a:pPr>
            <a:r>
              <a:rPr lang="en-US" sz="4000" dirty="0">
                <a:latin typeface="+mj-lt"/>
              </a:rPr>
              <a:t>The </a:t>
            </a:r>
            <a:r>
              <a:rPr lang="en-US" sz="4000" dirty="0" smtClean="0">
                <a:latin typeface="+mj-lt"/>
              </a:rPr>
              <a:t>Phonetics</a:t>
            </a:r>
            <a:endParaRPr lang="en-US" sz="4000" dirty="0">
              <a:latin typeface="+mj-lt"/>
            </a:endParaRPr>
          </a:p>
        </p:txBody>
      </p:sp>
      <p:sp>
        <p:nvSpPr>
          <p:cNvPr id="9" name="Triangle 8"/>
          <p:cNvSpPr/>
          <p:nvPr/>
        </p:nvSpPr>
        <p:spPr>
          <a:xfrm rot="5400000">
            <a:off x="11899900" y="8750300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981200"/>
            <a:ext cx="11446010" cy="777240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800"/>
              </a:spcAft>
              <a:buClr>
                <a:schemeClr val="accent2"/>
              </a:buClr>
              <a:buSzPct val="50000"/>
              <a:buNone/>
            </a:pPr>
            <a:r>
              <a:rPr lang="en-US" sz="4300" dirty="0" smtClean="0">
                <a:latin typeface="+mj-lt"/>
              </a:rPr>
              <a:t>Online dictionaries and apps</a:t>
            </a: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300" b="1" dirty="0" smtClean="0">
                <a:latin typeface="Calibri" charset="0"/>
                <a:ea typeface="Times New Roman" charset="0"/>
              </a:rPr>
              <a:t>Merriam-Webster </a:t>
            </a:r>
            <a:r>
              <a:rPr lang="en-US" sz="4300" b="1" dirty="0">
                <a:latin typeface="Calibri" charset="0"/>
                <a:ea typeface="Times New Roman" charset="0"/>
              </a:rPr>
              <a:t>Learner’s Dictionary </a:t>
            </a:r>
            <a:r>
              <a:rPr lang="en-US" sz="4300" dirty="0">
                <a:latin typeface="Calibri" charset="0"/>
                <a:ea typeface="Times New Roman" charset="0"/>
              </a:rPr>
              <a:t>(American English): </a:t>
            </a:r>
            <a:r>
              <a:rPr lang="en-US" sz="4300" u="sng" dirty="0">
                <a:solidFill>
                  <a:srgbClr val="0000FF"/>
                </a:solidFill>
                <a:latin typeface="Calibri" charset="0"/>
                <a:ea typeface="Times New Roman" charset="0"/>
                <a:cs typeface="Arial Rounded MT Bold" charset="0"/>
                <a:hlinkClick r:id="rId3"/>
              </a:rPr>
              <a:t>http://learnersdictionary.com/</a:t>
            </a:r>
            <a:r>
              <a:rPr lang="en-US" sz="4300" dirty="0">
                <a:latin typeface="Calibri" charset="0"/>
                <a:ea typeface="Times New Roman" charset="0"/>
                <a:cs typeface="Arial Rounded MT Bold" charset="0"/>
              </a:rPr>
              <a:t> </a:t>
            </a:r>
            <a:endParaRPr lang="en-US" sz="4300" dirty="0" smtClean="0">
              <a:latin typeface="Times New Roman" charset="0"/>
              <a:ea typeface="Times New Roman" charset="0"/>
            </a:endParaRP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300" b="1" dirty="0" smtClean="0">
                <a:latin typeface="Calibri" charset="0"/>
                <a:ea typeface="Times New Roman" charset="0"/>
              </a:rPr>
              <a:t>Longman </a:t>
            </a:r>
            <a:r>
              <a:rPr lang="en-US" sz="4300" b="1" dirty="0">
                <a:latin typeface="Calibri" charset="0"/>
                <a:ea typeface="Times New Roman" charset="0"/>
              </a:rPr>
              <a:t>Dictionary of Contemporary English Online </a:t>
            </a:r>
            <a:r>
              <a:rPr lang="en-US" sz="4300" dirty="0">
                <a:latin typeface="Calibri" charset="0"/>
                <a:ea typeface="Times New Roman" charset="0"/>
              </a:rPr>
              <a:t>(Both British and American English): </a:t>
            </a:r>
            <a:r>
              <a:rPr lang="en-US" sz="4300" u="sng" dirty="0">
                <a:solidFill>
                  <a:srgbClr val="0000FF"/>
                </a:solidFill>
                <a:latin typeface="Calibri" charset="0"/>
                <a:ea typeface="Times New Roman" charset="0"/>
                <a:hlinkClick r:id="rId4"/>
              </a:rPr>
              <a:t>http://www.ldoceonline.com/</a:t>
            </a:r>
            <a:r>
              <a:rPr lang="en-US" sz="4300" dirty="0">
                <a:latin typeface="Calibri" charset="0"/>
                <a:ea typeface="Times New Roman" charset="0"/>
              </a:rPr>
              <a:t> </a:t>
            </a:r>
            <a:endParaRPr lang="en-US" sz="4300" dirty="0" smtClean="0">
              <a:latin typeface="Times New Roman" charset="0"/>
              <a:ea typeface="Times New Roman" charset="0"/>
            </a:endParaRP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300" b="1" dirty="0" smtClean="0">
                <a:latin typeface="Calibri" charset="0"/>
                <a:ea typeface="Times New Roman" charset="0"/>
                <a:cs typeface="Arial Rounded MT Bold" charset="0"/>
              </a:rPr>
              <a:t>Oxford </a:t>
            </a:r>
            <a:r>
              <a:rPr lang="en-US" sz="4300" b="1" dirty="0">
                <a:latin typeface="Calibri" charset="0"/>
                <a:ea typeface="Times New Roman" charset="0"/>
                <a:cs typeface="Arial Rounded MT Bold" charset="0"/>
              </a:rPr>
              <a:t>Learner’s Dictionary</a:t>
            </a:r>
            <a:r>
              <a:rPr lang="en-US" sz="4300" dirty="0">
                <a:latin typeface="Calibri" charset="0"/>
                <a:ea typeface="Times New Roman" charset="0"/>
                <a:cs typeface="Arial Rounded MT Bold" charset="0"/>
              </a:rPr>
              <a:t> (Both British and American English): </a:t>
            </a:r>
            <a:r>
              <a:rPr lang="en-US" sz="4300" u="sng" dirty="0">
                <a:solidFill>
                  <a:srgbClr val="0000FF"/>
                </a:solidFill>
                <a:latin typeface="Calibri" charset="0"/>
                <a:ea typeface="Times New Roman" charset="0"/>
                <a:cs typeface="Arial Rounded MT Bold" charset="0"/>
                <a:hlinkClick r:id="rId5"/>
              </a:rPr>
              <a:t>http://</a:t>
            </a:r>
            <a:r>
              <a:rPr lang="en-US" sz="4300" u="sng" dirty="0" smtClean="0">
                <a:solidFill>
                  <a:srgbClr val="0000FF"/>
                </a:solidFill>
                <a:latin typeface="Calibri" charset="0"/>
                <a:ea typeface="Times New Roman" charset="0"/>
                <a:cs typeface="Arial Rounded MT Bold" charset="0"/>
                <a:hlinkClick r:id="rId5"/>
              </a:rPr>
              <a:t>www.oxfordlearnersdictionaries.com/us/</a:t>
            </a:r>
            <a:endParaRPr lang="en-US" sz="4300" dirty="0" smtClean="0">
              <a:latin typeface="Times New Roman" charset="0"/>
              <a:ea typeface="Times New Roman" charset="0"/>
            </a:endParaRPr>
          </a:p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300" b="1" dirty="0" smtClean="0">
                <a:latin typeface="Calibri" charset="0"/>
                <a:ea typeface="Times New Roman" charset="0"/>
                <a:cs typeface="Times New Roman" charset="0"/>
              </a:rPr>
              <a:t>Cambridge </a:t>
            </a:r>
            <a:r>
              <a:rPr lang="en-US" sz="4300" b="1" dirty="0">
                <a:latin typeface="Calibri" charset="0"/>
                <a:ea typeface="Times New Roman" charset="0"/>
                <a:cs typeface="Times New Roman" charset="0"/>
              </a:rPr>
              <a:t>Dictionary </a:t>
            </a:r>
            <a:r>
              <a:rPr lang="en-US" sz="4300" dirty="0">
                <a:latin typeface="Calibri" charset="0"/>
                <a:ea typeface="Times New Roman" charset="0"/>
                <a:cs typeface="Times New Roman" charset="0"/>
              </a:rPr>
              <a:t>(Both British and American English): </a:t>
            </a:r>
            <a:r>
              <a:rPr lang="en-US" sz="4300" u="sng" dirty="0">
                <a:solidFill>
                  <a:srgbClr val="0000FF"/>
                </a:solidFill>
                <a:latin typeface="Calibri" charset="0"/>
                <a:ea typeface="Times New Roman" charset="0"/>
                <a:hlinkClick r:id="rId6"/>
              </a:rPr>
              <a:t>http://dictionary.cambridge.org</a:t>
            </a:r>
            <a:r>
              <a:rPr lang="en-US" sz="4300" u="sng" dirty="0" smtClean="0">
                <a:solidFill>
                  <a:srgbClr val="0000FF"/>
                </a:solidFill>
                <a:latin typeface="Calibri" charset="0"/>
                <a:ea typeface="Times New Roman" charset="0"/>
                <a:hlinkClick r:id="rId6"/>
              </a:rPr>
              <a:t>/</a:t>
            </a: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82" y="1752600"/>
            <a:ext cx="6083012" cy="784860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b="1" dirty="0" err="1" smtClean="0"/>
              <a:t>YouGlish.com</a:t>
            </a:r>
            <a:r>
              <a:rPr lang="en-US" sz="4000" b="1" dirty="0" smtClean="0"/>
              <a:t>: </a:t>
            </a:r>
          </a:p>
          <a:p>
            <a:pPr marL="568834" lvl="1" indent="0">
              <a:buClr>
                <a:schemeClr val="accent2"/>
              </a:buClr>
              <a:buSzPct val="50000"/>
              <a:buNone/>
            </a:pPr>
            <a:r>
              <a:rPr lang="en-US" dirty="0" smtClean="0"/>
              <a:t>A contextualized pronunciation dictionary</a:t>
            </a:r>
          </a:p>
          <a:p>
            <a:pPr marL="568834" lvl="1" indent="0">
              <a:buClr>
                <a:schemeClr val="accent2"/>
              </a:buClr>
              <a:buSzPct val="50000"/>
              <a:buNone/>
            </a:pPr>
            <a:r>
              <a:rPr lang="en-US" dirty="0" smtClean="0">
                <a:solidFill>
                  <a:srgbClr val="000090"/>
                </a:solidFill>
                <a:hlinkClick r:id="rId3"/>
              </a:rPr>
              <a:t>https://youglish.com</a:t>
            </a:r>
            <a:endParaRPr lang="en-US" dirty="0" smtClean="0">
              <a:solidFill>
                <a:srgbClr val="000090"/>
              </a:solidFill>
            </a:endParaRPr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2000" dirty="0" smtClean="0">
              <a:solidFill>
                <a:srgbClr val="000090"/>
              </a:solidFill>
            </a:endParaRPr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b="1" dirty="0" err="1" smtClean="0">
                <a:solidFill>
                  <a:srgbClr val="000090"/>
                </a:solidFill>
              </a:rPr>
              <a:t>PlayPhrase</a:t>
            </a:r>
            <a:r>
              <a:rPr lang="en-US" sz="4000" b="1" dirty="0" smtClean="0">
                <a:solidFill>
                  <a:srgbClr val="000090"/>
                </a:solidFill>
              </a:rPr>
              <a:t>:</a:t>
            </a:r>
          </a:p>
          <a:p>
            <a:pPr marL="568834" lvl="1" indent="0">
              <a:buClr>
                <a:schemeClr val="accent2"/>
              </a:buClr>
              <a:buSzPct val="50000"/>
              <a:buNone/>
            </a:pPr>
            <a:r>
              <a:rPr lang="en-US" dirty="0" smtClean="0">
                <a:solidFill>
                  <a:srgbClr val="000090"/>
                </a:solidFill>
              </a:rPr>
              <a:t>Type </a:t>
            </a:r>
            <a:r>
              <a:rPr lang="en-US" dirty="0">
                <a:solidFill>
                  <a:srgbClr val="000090"/>
                </a:solidFill>
              </a:rPr>
              <a:t>in a phrase and watch numerous very short video clips of that phrase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pPr marL="469900" lvl="1" indent="0">
              <a:buClr>
                <a:schemeClr val="accent2"/>
              </a:buClr>
              <a:buSzPct val="50000"/>
              <a:buNone/>
            </a:pPr>
            <a:r>
              <a:rPr lang="en-US" u="sng" dirty="0" smtClean="0">
                <a:hlinkClick r:id="rId4"/>
              </a:rPr>
              <a:t> </a:t>
            </a:r>
            <a:r>
              <a:rPr lang="en-US" u="sng" dirty="0">
                <a:hlinkClick r:id="rId4"/>
              </a:rPr>
              <a:t>http://playphrase.me</a:t>
            </a:r>
            <a:r>
              <a:rPr lang="en-US" u="sng" dirty="0" smtClean="0">
                <a:hlinkClick r:id="rId4"/>
              </a:rPr>
              <a:t>/</a:t>
            </a:r>
            <a:endParaRPr lang="en-US" dirty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0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400" dirty="0" smtClean="0">
              <a:solidFill>
                <a:srgbClr val="000090"/>
              </a:solidFill>
            </a:endParaRPr>
          </a:p>
        </p:txBody>
      </p:sp>
      <p:pic>
        <p:nvPicPr>
          <p:cNvPr id="5" name="Picture 4" descr="FirefoxScreenSnapz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94" y="2057400"/>
            <a:ext cx="5715000" cy="641661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1905000"/>
            <a:ext cx="11574999" cy="1066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b="1" dirty="0" err="1" smtClean="0"/>
              <a:t>EnglishCentral</a:t>
            </a:r>
            <a:r>
              <a:rPr lang="en-US" sz="4000" b="1" dirty="0"/>
              <a:t>:</a:t>
            </a:r>
            <a:r>
              <a:rPr lang="en-US" sz="4000" dirty="0" smtClean="0"/>
              <a:t>   </a:t>
            </a:r>
            <a:r>
              <a:rPr lang="en-US" sz="4000" dirty="0" smtClean="0">
                <a:hlinkClick r:id="rId3"/>
              </a:rPr>
              <a:t>http://englishcentral.com/videos</a:t>
            </a:r>
            <a:r>
              <a:rPr lang="en-US" sz="4000" dirty="0" smtClean="0"/>
              <a:t> </a:t>
            </a:r>
            <a:endParaRPr lang="en-US" sz="40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2798618"/>
            <a:ext cx="11040398" cy="6324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14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1905000"/>
            <a:ext cx="11574999" cy="1066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4000" b="1" dirty="0" err="1" smtClean="0"/>
              <a:t>EnglishCentral</a:t>
            </a:r>
            <a:r>
              <a:rPr lang="en-US" sz="4000" dirty="0"/>
              <a:t>:</a:t>
            </a:r>
            <a:r>
              <a:rPr lang="en-US" sz="4000" dirty="0" smtClean="0"/>
              <a:t>   </a:t>
            </a:r>
            <a:r>
              <a:rPr lang="en-US" sz="4000" dirty="0" smtClean="0">
                <a:hlinkClick r:id="rId5"/>
              </a:rPr>
              <a:t>http://englishcentral.com/videos</a:t>
            </a:r>
            <a:r>
              <a:rPr lang="en-US" sz="4000" dirty="0" smtClean="0"/>
              <a:t> </a:t>
            </a:r>
            <a:endParaRPr lang="en-US" sz="4000" dirty="0" smtClean="0">
              <a:solidFill>
                <a:srgbClr val="00009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1752017" cy="1220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chemeClr val="tx1"/>
                </a:solidFill>
              </a:rPr>
              <a:t>Goal: Provide a </a:t>
            </a:r>
            <a:r>
              <a:rPr lang="en-US" sz="4800" b="1" smtClean="0">
                <a:solidFill>
                  <a:schemeClr val="tx1"/>
                </a:solidFill>
              </a:rPr>
              <a:t>pronunciation model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4" name="English Central 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0" y="2951018"/>
            <a:ext cx="10812336" cy="56595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riangle 6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5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lue stripe top and bottom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04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0A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2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_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_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_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_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_Blue stripe top and bottom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04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0A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_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_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_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3_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3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_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46073</TotalTime>
  <Pages>0</Pages>
  <Words>568</Words>
  <Characters>0</Characters>
  <Application>Microsoft Macintosh PowerPoint</Application>
  <PresentationFormat>Custom</PresentationFormat>
  <Lines>0</Lines>
  <Paragraphs>111</Paragraphs>
  <Slides>26</Slides>
  <Notes>21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53</vt:i4>
      </vt:variant>
      <vt:variant>
        <vt:lpstr>Slide Titles</vt:lpstr>
      </vt:variant>
      <vt:variant>
        <vt:i4>26</vt:i4>
      </vt:variant>
    </vt:vector>
  </HeadingPairs>
  <TitlesOfParts>
    <vt:vector size="88" baseType="lpstr">
      <vt:lpstr>Arial Rounded MT Bold</vt:lpstr>
      <vt:lpstr>Calibri</vt:lpstr>
      <vt:lpstr>Chalkboard SE</vt:lpstr>
      <vt:lpstr>Gill Sans</vt:lpstr>
      <vt:lpstr>ＭＳ Ｐゴシック</vt:lpstr>
      <vt:lpstr>Times New Roman</vt:lpstr>
      <vt:lpstr>Wingdings</vt:lpstr>
      <vt:lpstr>ヒラギノ角ゴ ProN W3</vt:lpstr>
      <vt:lpstr>Arial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Blue stripe top and bottom</vt:lpstr>
      <vt:lpstr>1_Title - Center</vt:lpstr>
      <vt:lpstr>Title &amp; Subtitle</vt:lpstr>
      <vt:lpstr>1_Photo - Horizontal</vt:lpstr>
      <vt:lpstr>1_Photo - Horizontal Reflection</vt:lpstr>
      <vt:lpstr>1_Photo - Vertical</vt:lpstr>
      <vt:lpstr>1_Photo - Vertical Reflection</vt:lpstr>
      <vt:lpstr>1_Title - Top</vt:lpstr>
      <vt:lpstr>1_Bullets</vt:lpstr>
      <vt:lpstr>1_Title &amp; Bullets - Left</vt:lpstr>
      <vt:lpstr>1_Title &amp; Bullets - 2 Column</vt:lpstr>
      <vt:lpstr>1_Title &amp; Bullets - Right</vt:lpstr>
      <vt:lpstr>1_Title, Bullets &amp; Photo</vt:lpstr>
      <vt:lpstr>Office Theme</vt:lpstr>
      <vt:lpstr>2_Title - Center</vt:lpstr>
      <vt:lpstr>1_Title &amp; Subtitle</vt:lpstr>
      <vt:lpstr>2_Photo - Horizontal</vt:lpstr>
      <vt:lpstr>2_Photo - Horizontal Reflection</vt:lpstr>
      <vt:lpstr>2_Photo - Vertical</vt:lpstr>
      <vt:lpstr>2_Photo - Vertical Reflection</vt:lpstr>
      <vt:lpstr>2_Title - Top</vt:lpstr>
      <vt:lpstr>2_Bullets</vt:lpstr>
      <vt:lpstr>2_Title &amp; Bullets - Left</vt:lpstr>
      <vt:lpstr>2_Title &amp; Bullets - 2 Column</vt:lpstr>
      <vt:lpstr>2_Title &amp; Bullets - Right</vt:lpstr>
      <vt:lpstr>2_Title, Bullets &amp; Photo</vt:lpstr>
      <vt:lpstr>1_Office Theme</vt:lpstr>
      <vt:lpstr>1_Blue stripe top and bottom</vt:lpstr>
      <vt:lpstr>3_Title - Center</vt:lpstr>
      <vt:lpstr>2_Title &amp; Subtitle</vt:lpstr>
      <vt:lpstr>3_Photo - Horizontal</vt:lpstr>
      <vt:lpstr>3_Photo - Horizontal Reflection</vt:lpstr>
      <vt:lpstr>3_Photo - Vertical</vt:lpstr>
      <vt:lpstr>3_Photo - Vertical Reflection</vt:lpstr>
      <vt:lpstr>3_Title - Top</vt:lpstr>
      <vt:lpstr>3_Bullets</vt:lpstr>
      <vt:lpstr>3_Title &amp; Bullets - Left</vt:lpstr>
      <vt:lpstr>3_Title &amp; Bullets - 2 Column</vt:lpstr>
      <vt:lpstr>3_Title &amp; Bullets - Right</vt:lpstr>
      <vt:lpstr>3_Title, Bullets &amp; Photo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Once there was a cow who wanted to travel.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Marla Yoshida</cp:lastModifiedBy>
  <cp:revision>392</cp:revision>
  <cp:lastPrinted>2018-03-25T22:01:28Z</cp:lastPrinted>
  <dcterms:modified xsi:type="dcterms:W3CDTF">2018-03-25T23:21:09Z</dcterms:modified>
</cp:coreProperties>
</file>