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3" ContentType="audio/unknown"/>
  <Default Extension="mp4" ContentType="video/unknown"/>
  <Default Extension="emf" ContentType="image/x-emf"/>
  <Default Extension="vml" ContentType="application/vnd.openxmlformats-officedocument.vmlDrawing"/>
  <Default Extension="rels" ContentType="application/vnd.openxmlformats-package.relationships+xml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84" r:id="rId2"/>
    <p:sldId id="300" r:id="rId3"/>
    <p:sldId id="257" r:id="rId4"/>
    <p:sldId id="275" r:id="rId5"/>
    <p:sldId id="295" r:id="rId6"/>
    <p:sldId id="291" r:id="rId7"/>
    <p:sldId id="281" r:id="rId8"/>
    <p:sldId id="282" r:id="rId9"/>
    <p:sldId id="299" r:id="rId10"/>
    <p:sldId id="274" r:id="rId11"/>
    <p:sldId id="258" r:id="rId12"/>
    <p:sldId id="263" r:id="rId13"/>
    <p:sldId id="267" r:id="rId14"/>
    <p:sldId id="264" r:id="rId15"/>
    <p:sldId id="293" r:id="rId16"/>
    <p:sldId id="266" r:id="rId17"/>
    <p:sldId id="294" r:id="rId18"/>
    <p:sldId id="268" r:id="rId19"/>
    <p:sldId id="283" r:id="rId20"/>
    <p:sldId id="273" r:id="rId21"/>
    <p:sldId id="285" r:id="rId22"/>
    <p:sldId id="260" r:id="rId23"/>
    <p:sldId id="287" r:id="rId24"/>
    <p:sldId id="297" r:id="rId25"/>
    <p:sldId id="298" r:id="rId26"/>
    <p:sldId id="269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3211"/>
    <a:srgbClr val="CFCDC0"/>
    <a:srgbClr val="FEFDF1"/>
    <a:srgbClr val="E5E4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596" autoAdjust="0"/>
  </p:normalViewPr>
  <p:slideViewPr>
    <p:cSldViewPr snapToGrid="0" snapToObjects="1">
      <p:cViewPr varScale="1">
        <p:scale>
          <a:sx n="79" d="100"/>
          <a:sy n="79" d="100"/>
        </p:scale>
        <p:origin x="-12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Relationship Id="rId2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0C9E89-55D9-6645-A9DB-8B8F9CF6787D}" type="datetimeFigureOut">
              <a:rPr lang="en-US" smtClean="0"/>
              <a:t>3/22/17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772C2A-652E-4848-A2EC-C3EF6F09A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146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fld id="{6F95937B-2B43-1448-A026-0581B7C710F9}" type="slidenum">
              <a:rPr lang="en-US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E8C2A-BFC5-FF43-A0CC-C4D73F314411}" type="datetimeFigureOut">
              <a:rPr lang="en-US" smtClean="0"/>
              <a:t>3/22/17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CE466-07F7-394E-A9B8-7C570E656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279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E8C2A-BFC5-FF43-A0CC-C4D73F314411}" type="datetimeFigureOut">
              <a:rPr lang="en-US" smtClean="0"/>
              <a:t>3/22/17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CE466-07F7-394E-A9B8-7C570E656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735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E8C2A-BFC5-FF43-A0CC-C4D73F314411}" type="datetimeFigureOut">
              <a:rPr lang="en-US" smtClean="0"/>
              <a:t>3/22/17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CE466-07F7-394E-A9B8-7C570E656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913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4rev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063" y="6262688"/>
            <a:ext cx="1939925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00" y="145056"/>
            <a:ext cx="8229600" cy="1143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1"/>
          </p:nvPr>
        </p:nvSpPr>
        <p:spPr>
          <a:xfrm>
            <a:off x="457200" y="1411288"/>
            <a:ext cx="7489825" cy="4144962"/>
          </a:xfrm>
          <a:prstGeom prst="rect">
            <a:avLst/>
          </a:prstGeom>
        </p:spPr>
        <p:txBody>
          <a:bodyPr/>
          <a:lstStyle>
            <a:lvl3pPr>
              <a:buClr>
                <a:srgbClr val="74A943"/>
              </a:buClr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334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E8C2A-BFC5-FF43-A0CC-C4D73F314411}" type="datetimeFigureOut">
              <a:rPr lang="en-US" smtClean="0"/>
              <a:t>3/22/17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CE466-07F7-394E-A9B8-7C570E656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250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E8C2A-BFC5-FF43-A0CC-C4D73F314411}" type="datetimeFigureOut">
              <a:rPr lang="en-US" smtClean="0"/>
              <a:t>3/22/17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CE466-07F7-394E-A9B8-7C570E656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211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E8C2A-BFC5-FF43-A0CC-C4D73F314411}" type="datetimeFigureOut">
              <a:rPr lang="en-US" smtClean="0"/>
              <a:t>3/22/17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CE466-07F7-394E-A9B8-7C570E656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908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E8C2A-BFC5-FF43-A0CC-C4D73F314411}" type="datetimeFigureOut">
              <a:rPr lang="en-US" smtClean="0"/>
              <a:t>3/22/17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CE466-07F7-394E-A9B8-7C570E656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103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E8C2A-BFC5-FF43-A0CC-C4D73F314411}" type="datetimeFigureOut">
              <a:rPr lang="en-US" smtClean="0"/>
              <a:t>3/22/17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CE466-07F7-394E-A9B8-7C570E656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734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E8C2A-BFC5-FF43-A0CC-C4D73F314411}" type="datetimeFigureOut">
              <a:rPr lang="en-US" smtClean="0"/>
              <a:t>3/22/17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CE466-07F7-394E-A9B8-7C570E656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665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E8C2A-BFC5-FF43-A0CC-C4D73F314411}" type="datetimeFigureOut">
              <a:rPr lang="en-US" smtClean="0"/>
              <a:t>3/22/17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CE466-07F7-394E-A9B8-7C570E656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634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E8C2A-BFC5-FF43-A0CC-C4D73F314411}" type="datetimeFigureOut">
              <a:rPr lang="en-US" smtClean="0"/>
              <a:t>3/22/17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CE466-07F7-394E-A9B8-7C570E656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549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E8C2A-BFC5-FF43-A0CC-C4D73F314411}" type="datetimeFigureOut">
              <a:rPr lang="en-US" smtClean="0"/>
              <a:t>3/22/17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CE466-07F7-394E-A9B8-7C570E656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069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teachingpronunciation.weebly.com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28.emf"/><Relationship Id="rId6" Type="http://schemas.openxmlformats.org/officeDocument/2006/relationships/oleObject" Target="../embeddings/oleObject2.bin"/><Relationship Id="rId7" Type="http://schemas.openxmlformats.org/officeDocument/2006/relationships/package" Target="../embeddings/Microsoft_Word_Document2.docx"/><Relationship Id="rId8" Type="http://schemas.openxmlformats.org/officeDocument/2006/relationships/image" Target="../media/image2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Relationship Id="rId3" Type="http://schemas.openxmlformats.org/officeDocument/2006/relationships/image" Target="../media/image31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openxmlformats.org/officeDocument/2006/relationships/slideLayout" Target="../slideLayouts/slideLayout2.xml"/><Relationship Id="rId6" Type="http://schemas.openxmlformats.org/officeDocument/2006/relationships/hyperlink" Target="http://www.tesol.org/read-and-publish/bookstore/beyond-repeat-after-me" TargetMode="External"/><Relationship Id="rId7" Type="http://schemas.openxmlformats.org/officeDocument/2006/relationships/image" Target="../media/image4.jpg"/><Relationship Id="rId8" Type="http://schemas.openxmlformats.org/officeDocument/2006/relationships/image" Target="../media/image5.jpg"/><Relationship Id="rId9" Type="http://schemas.openxmlformats.org/officeDocument/2006/relationships/image" Target="../media/image6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hyperlink" Target="http://www.tesol.org/read-and-publish/bookstore/beyond-repeat-after-me" TargetMode="External"/><Relationship Id="rId5" Type="http://schemas.openxmlformats.org/officeDocument/2006/relationships/image" Target="../media/image7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1411288"/>
            <a:ext cx="8229600" cy="4144962"/>
          </a:xfrm>
        </p:spPr>
        <p:txBody>
          <a:bodyPr/>
          <a:lstStyle/>
          <a:p>
            <a:pPr marL="0" indent="0">
              <a:buNone/>
            </a:pPr>
            <a:endParaRPr lang="en-US" b="1" dirty="0" smtClean="0"/>
          </a:p>
          <a:p>
            <a:pPr marL="0" indent="0" algn="ctr">
              <a:buNone/>
            </a:pPr>
            <a:r>
              <a:rPr lang="en-US" sz="4400" b="1" dirty="0" smtClean="0">
                <a:solidFill>
                  <a:srgbClr val="008000"/>
                </a:solidFill>
              </a:rPr>
              <a:t>Beyond Repeat After Me: </a:t>
            </a:r>
            <a:br>
              <a:rPr lang="en-US" sz="4400" b="1" dirty="0" smtClean="0">
                <a:solidFill>
                  <a:srgbClr val="008000"/>
                </a:solidFill>
              </a:rPr>
            </a:br>
            <a:r>
              <a:rPr lang="en-US" sz="3600" b="1" dirty="0" smtClean="0">
                <a:solidFill>
                  <a:srgbClr val="008000"/>
                </a:solidFill>
              </a:rPr>
              <a:t>Teaching </a:t>
            </a:r>
            <a:r>
              <a:rPr lang="en-US" sz="3600" b="1" dirty="0">
                <a:solidFill>
                  <a:srgbClr val="008000"/>
                </a:solidFill>
              </a:rPr>
              <a:t>Pronunciation </a:t>
            </a:r>
            <a:r>
              <a:rPr lang="en-US" sz="3600" b="1" dirty="0" smtClean="0">
                <a:solidFill>
                  <a:srgbClr val="008000"/>
                </a:solidFill>
              </a:rPr>
              <a:t>with Imagination</a:t>
            </a:r>
            <a:r>
              <a:rPr lang="en-US" sz="3600" dirty="0">
                <a:solidFill>
                  <a:srgbClr val="008000"/>
                </a:solidFill>
              </a:rPr>
              <a:t/>
            </a:r>
            <a:br>
              <a:rPr lang="en-US" sz="3600" dirty="0">
                <a:solidFill>
                  <a:srgbClr val="008000"/>
                </a:solidFill>
              </a:rPr>
            </a:br>
            <a:endParaRPr lang="en-US" sz="3600" dirty="0" smtClean="0">
              <a:solidFill>
                <a:srgbClr val="008000"/>
              </a:solidFill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008000"/>
                </a:solidFill>
              </a:rPr>
              <a:t>Marla Yoshida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008000"/>
                </a:solidFill>
              </a:rPr>
              <a:t>UC Irvine Division of Continuing Education</a:t>
            </a:r>
            <a:endParaRPr lang="en-US" b="1" dirty="0">
              <a:solidFill>
                <a:srgbClr val="008000"/>
              </a:solidFill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008000"/>
                </a:solidFill>
              </a:rPr>
              <a:t>TESOL International Conference 2017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59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142" y="187023"/>
            <a:ext cx="8663261" cy="14084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8000"/>
                </a:solidFill>
              </a:rPr>
              <a:t>“Repeat after me” is </a:t>
            </a:r>
            <a:r>
              <a:rPr lang="en-US" b="1" dirty="0" smtClean="0">
                <a:solidFill>
                  <a:srgbClr val="008000"/>
                </a:solidFill>
              </a:rPr>
              <a:t>useful, but it’s not enough for successful pronunciation teaching. </a:t>
            </a:r>
          </a:p>
        </p:txBody>
      </p:sp>
      <p:pic>
        <p:nvPicPr>
          <p:cNvPr id="4" name="Picture 3" descr="Parrotocracy-768x5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981" y="2431727"/>
            <a:ext cx="6316777" cy="421118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496630" y="1593023"/>
            <a:ext cx="849289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8000"/>
                </a:solidFill>
              </a:rPr>
              <a:t>Use sight, movement</a:t>
            </a:r>
            <a:r>
              <a:rPr lang="en-US" sz="3200" b="1" dirty="0">
                <a:solidFill>
                  <a:srgbClr val="008000"/>
                </a:solidFill>
              </a:rPr>
              <a:t>, </a:t>
            </a:r>
            <a:r>
              <a:rPr lang="en-US" sz="3200" b="1" dirty="0" smtClean="0">
                <a:solidFill>
                  <a:srgbClr val="008000"/>
                </a:solidFill>
              </a:rPr>
              <a:t>and meaningful activities.</a:t>
            </a:r>
            <a:endParaRPr lang="en-US" sz="32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79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226" y="169127"/>
            <a:ext cx="8557130" cy="12798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008000"/>
                </a:solidFill>
              </a:rPr>
              <a:t>S</a:t>
            </a:r>
            <a:r>
              <a:rPr lang="en-US" sz="3600" b="1" dirty="0" smtClean="0">
                <a:solidFill>
                  <a:srgbClr val="008000"/>
                </a:solidFill>
              </a:rPr>
              <a:t>ight</a:t>
            </a:r>
            <a:endParaRPr lang="en-US" sz="3600" dirty="0">
              <a:solidFill>
                <a:srgbClr val="008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171" y="1119285"/>
            <a:ext cx="2538057" cy="1223075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534" y="764109"/>
            <a:ext cx="2602374" cy="2461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65795" y="3510529"/>
            <a:ext cx="2702343" cy="26032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/>
          <p:cNvGrpSpPr/>
          <p:nvPr/>
        </p:nvGrpSpPr>
        <p:grpSpPr>
          <a:xfrm>
            <a:off x="923994" y="3225863"/>
            <a:ext cx="3407947" cy="2794532"/>
            <a:chOff x="923994" y="3225863"/>
            <a:chExt cx="3407947" cy="2794532"/>
          </a:xfrm>
        </p:grpSpPr>
        <p:pic>
          <p:nvPicPr>
            <p:cNvPr id="7" name="Picture 6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768475">
              <a:off x="176021" y="4020651"/>
              <a:ext cx="2747717" cy="12517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6200" y="3225863"/>
              <a:ext cx="1915741" cy="227292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43748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226" y="169127"/>
            <a:ext cx="8557130" cy="12798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008000"/>
                </a:solidFill>
              </a:rPr>
              <a:t>M</a:t>
            </a:r>
            <a:r>
              <a:rPr lang="en-US" sz="3600" b="1" dirty="0" smtClean="0">
                <a:solidFill>
                  <a:srgbClr val="008000"/>
                </a:solidFill>
              </a:rPr>
              <a:t>ovement: Practicing word stress</a:t>
            </a:r>
            <a:endParaRPr lang="en-US" sz="3600" dirty="0">
              <a:solidFill>
                <a:srgbClr val="008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329" y="2794721"/>
            <a:ext cx="5025846" cy="255299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95221" y="1092335"/>
            <a:ext cx="4148803" cy="1895043"/>
            <a:chOff x="595221" y="1092335"/>
            <a:chExt cx="4148803" cy="189504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523582">
              <a:off x="2702734" y="842381"/>
              <a:ext cx="1791336" cy="2291244"/>
            </a:xfrm>
            <a:prstGeom prst="rect">
              <a:avLst/>
            </a:prstGeom>
          </p:spPr>
        </p:pic>
        <p:pic>
          <p:nvPicPr>
            <p:cNvPr id="9" name="Picture 8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221" y="1448968"/>
              <a:ext cx="1910736" cy="153841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Group 5"/>
          <p:cNvGrpSpPr/>
          <p:nvPr/>
        </p:nvGrpSpPr>
        <p:grpSpPr>
          <a:xfrm>
            <a:off x="5833088" y="658287"/>
            <a:ext cx="2310586" cy="2197086"/>
            <a:chOff x="5833088" y="1076517"/>
            <a:chExt cx="2310586" cy="2197086"/>
          </a:xfrm>
        </p:grpSpPr>
        <p:pic>
          <p:nvPicPr>
            <p:cNvPr id="10" name="Picture 9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3088" y="1477798"/>
              <a:ext cx="803989" cy="17351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0560" y="1076517"/>
              <a:ext cx="803114" cy="219708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" name="Group 6"/>
          <p:cNvGrpSpPr/>
          <p:nvPr/>
        </p:nvGrpSpPr>
        <p:grpSpPr>
          <a:xfrm>
            <a:off x="472536" y="5539149"/>
            <a:ext cx="8743265" cy="1028432"/>
            <a:chOff x="472536" y="5539149"/>
            <a:chExt cx="8743265" cy="1028432"/>
          </a:xfrm>
        </p:grpSpPr>
        <p:sp>
          <p:nvSpPr>
            <p:cNvPr id="14" name="Rounded Rectangle 13"/>
            <p:cNvSpPr/>
            <p:nvPr/>
          </p:nvSpPr>
          <p:spPr>
            <a:xfrm>
              <a:off x="472536" y="5539149"/>
              <a:ext cx="8263137" cy="986739"/>
            </a:xfrm>
            <a:prstGeom prst="roundRect">
              <a:avLst>
                <a:gd name="adj" fmla="val 10646"/>
              </a:avLst>
            </a:prstGeom>
            <a:solidFill>
              <a:srgbClr val="CFCD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ontent Placeholder 2"/>
            <p:cNvSpPr txBox="1">
              <a:spLocks/>
            </p:cNvSpPr>
            <p:nvPr/>
          </p:nvSpPr>
          <p:spPr>
            <a:xfrm>
              <a:off x="874005" y="5709540"/>
              <a:ext cx="8341796" cy="85804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/>
                <a:buNone/>
              </a:pPr>
              <a:r>
                <a:rPr lang="en-US" b="1" i="1" dirty="0" smtClean="0">
                  <a:solidFill>
                    <a:srgbClr val="008000"/>
                  </a:solidFill>
                </a:rPr>
                <a:t>Try: classroom      information       volunteer        </a:t>
              </a:r>
              <a:endParaRPr lang="en-US" b="1" i="1" dirty="0">
                <a:solidFill>
                  <a:srgbClr val="008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08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226" y="169127"/>
            <a:ext cx="8557130" cy="12798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008000"/>
                </a:solidFill>
              </a:rPr>
              <a:t>M</a:t>
            </a:r>
            <a:r>
              <a:rPr lang="en-US" sz="3600" b="1" dirty="0" smtClean="0">
                <a:solidFill>
                  <a:srgbClr val="008000"/>
                </a:solidFill>
              </a:rPr>
              <a:t>ovement: Connected speech</a:t>
            </a:r>
            <a:endParaRPr lang="en-US" sz="3600" dirty="0">
              <a:solidFill>
                <a:srgbClr val="008000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58033">
            <a:off x="4971400" y="849332"/>
            <a:ext cx="2384991" cy="3054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58033" flipH="1" flipV="1">
            <a:off x="1200523" y="1254716"/>
            <a:ext cx="2453792" cy="3142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7289" y="1448968"/>
            <a:ext cx="4590636" cy="252376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26072" y="5539149"/>
            <a:ext cx="8263137" cy="986739"/>
            <a:chOff x="426072" y="5539149"/>
            <a:chExt cx="8263137" cy="986739"/>
          </a:xfrm>
        </p:grpSpPr>
        <p:sp>
          <p:nvSpPr>
            <p:cNvPr id="9" name="Rounded Rectangle 8"/>
            <p:cNvSpPr/>
            <p:nvPr/>
          </p:nvSpPr>
          <p:spPr>
            <a:xfrm>
              <a:off x="426072" y="5539149"/>
              <a:ext cx="8263137" cy="986739"/>
            </a:xfrm>
            <a:prstGeom prst="roundRect">
              <a:avLst>
                <a:gd name="adj" fmla="val 10646"/>
              </a:avLst>
            </a:prstGeom>
            <a:solidFill>
              <a:srgbClr val="CFCD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1502361" y="5667847"/>
              <a:ext cx="6706504" cy="85804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/>
                <a:buNone/>
              </a:pPr>
              <a:r>
                <a:rPr lang="en-US" b="1" i="1" dirty="0" smtClean="0">
                  <a:solidFill>
                    <a:srgbClr val="008000"/>
                  </a:solidFill>
                </a:rPr>
                <a:t>Try: Why can’t you run nine miles?</a:t>
              </a:r>
              <a:endParaRPr lang="en-US" b="1" i="1" dirty="0">
                <a:solidFill>
                  <a:srgbClr val="008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466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2443E-6 -3.37271E-6 L 0.12456 -0.016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28" y="-8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2214E-6 1.4107E-6 L -0.1551 0.0150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55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226" y="169127"/>
            <a:ext cx="8847774" cy="7447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008000"/>
                </a:solidFill>
              </a:rPr>
              <a:t>M</a:t>
            </a:r>
            <a:r>
              <a:rPr lang="en-US" sz="3600" b="1" dirty="0" smtClean="0">
                <a:solidFill>
                  <a:srgbClr val="008000"/>
                </a:solidFill>
              </a:rPr>
              <a:t>ovement: Thought groups &amp; pauses</a:t>
            </a:r>
            <a:endParaRPr lang="en-US" sz="3600" dirty="0">
              <a:solidFill>
                <a:srgbClr val="008000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989" y="303089"/>
            <a:ext cx="4011921" cy="4829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68133">
            <a:off x="1858049" y="1541365"/>
            <a:ext cx="4011921" cy="482946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472536" y="5539149"/>
            <a:ext cx="8743265" cy="1028432"/>
            <a:chOff x="472536" y="5539149"/>
            <a:chExt cx="8743265" cy="1028432"/>
          </a:xfrm>
        </p:grpSpPr>
        <p:sp>
          <p:nvSpPr>
            <p:cNvPr id="5" name="Rounded Rectangle 4"/>
            <p:cNvSpPr/>
            <p:nvPr/>
          </p:nvSpPr>
          <p:spPr>
            <a:xfrm>
              <a:off x="472536" y="5539149"/>
              <a:ext cx="8263137" cy="986739"/>
            </a:xfrm>
            <a:prstGeom prst="roundRect">
              <a:avLst>
                <a:gd name="adj" fmla="val 10646"/>
              </a:avLst>
            </a:prstGeom>
            <a:solidFill>
              <a:srgbClr val="CFCD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ontent Placeholder 2"/>
            <p:cNvSpPr txBox="1">
              <a:spLocks/>
            </p:cNvSpPr>
            <p:nvPr/>
          </p:nvSpPr>
          <p:spPr>
            <a:xfrm>
              <a:off x="874005" y="5709540"/>
              <a:ext cx="8341796" cy="85804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/>
                <a:buNone/>
              </a:pPr>
              <a:r>
                <a:rPr lang="en-US" b="1" i="1" dirty="0" smtClean="0">
                  <a:solidFill>
                    <a:srgbClr val="008000"/>
                  </a:solidFill>
                </a:rPr>
                <a:t>Try: When in Rome, do as the Romans do.</a:t>
              </a:r>
              <a:endParaRPr lang="en-US" b="1" i="1" dirty="0">
                <a:solidFill>
                  <a:srgbClr val="008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417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226" y="169127"/>
            <a:ext cx="8847774" cy="7447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008000"/>
                </a:solidFill>
              </a:rPr>
              <a:t>M</a:t>
            </a:r>
            <a:r>
              <a:rPr lang="en-US" sz="3600" b="1" dirty="0" smtClean="0">
                <a:solidFill>
                  <a:srgbClr val="008000"/>
                </a:solidFill>
              </a:rPr>
              <a:t>ovement: Prominence/sentence focus</a:t>
            </a:r>
            <a:endParaRPr lang="en-US" sz="3600" dirty="0">
              <a:solidFill>
                <a:srgbClr val="008000"/>
              </a:solidFill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94"/>
          <a:stretch/>
        </p:blipFill>
        <p:spPr bwMode="auto">
          <a:xfrm rot="16506294">
            <a:off x="4770281" y="900692"/>
            <a:ext cx="2705283" cy="34225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472536" y="5539149"/>
            <a:ext cx="8263137" cy="1028432"/>
            <a:chOff x="472536" y="5539149"/>
            <a:chExt cx="8263137" cy="1028432"/>
          </a:xfrm>
        </p:grpSpPr>
        <p:sp>
          <p:nvSpPr>
            <p:cNvPr id="4" name="Rounded Rectangle 3"/>
            <p:cNvSpPr/>
            <p:nvPr/>
          </p:nvSpPr>
          <p:spPr>
            <a:xfrm>
              <a:off x="472536" y="5539149"/>
              <a:ext cx="8263137" cy="986739"/>
            </a:xfrm>
            <a:prstGeom prst="roundRect">
              <a:avLst>
                <a:gd name="adj" fmla="val 10646"/>
              </a:avLst>
            </a:prstGeom>
            <a:solidFill>
              <a:srgbClr val="CFCD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ontent Placeholder 2"/>
            <p:cNvSpPr txBox="1">
              <a:spLocks/>
            </p:cNvSpPr>
            <p:nvPr/>
          </p:nvSpPr>
          <p:spPr>
            <a:xfrm>
              <a:off x="1106325" y="5709540"/>
              <a:ext cx="7613671" cy="85804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/>
                <a:buNone/>
              </a:pPr>
              <a:r>
                <a:rPr lang="en-US" b="1" i="1" dirty="0" smtClean="0">
                  <a:solidFill>
                    <a:srgbClr val="008000"/>
                  </a:solidFill>
                </a:rPr>
                <a:t>Try: Grammar isn’t boring; it’s exciting.</a:t>
              </a:r>
              <a:endParaRPr lang="en-US" b="1" i="1" dirty="0">
                <a:solidFill>
                  <a:srgbClr val="008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077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2054E-6 4.43595E-6 L -0.22242 -0.01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1" y="-9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226" y="169127"/>
            <a:ext cx="8557130" cy="12798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008000"/>
                </a:solidFill>
              </a:rPr>
              <a:t>M</a:t>
            </a:r>
            <a:r>
              <a:rPr lang="en-US" sz="3600" b="1" dirty="0" smtClean="0">
                <a:solidFill>
                  <a:srgbClr val="008000"/>
                </a:solidFill>
              </a:rPr>
              <a:t>ovement: Intonation</a:t>
            </a:r>
            <a:endParaRPr lang="en-US" sz="3600" dirty="0">
              <a:solidFill>
                <a:srgbClr val="008000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6" y="1170148"/>
            <a:ext cx="2990665" cy="187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89" y="2238782"/>
            <a:ext cx="5304607" cy="26712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426072" y="5539149"/>
            <a:ext cx="8263137" cy="986739"/>
            <a:chOff x="426072" y="5539149"/>
            <a:chExt cx="8263137" cy="986739"/>
          </a:xfrm>
        </p:grpSpPr>
        <p:sp>
          <p:nvSpPr>
            <p:cNvPr id="7" name="Rounded Rectangle 6"/>
            <p:cNvSpPr/>
            <p:nvPr/>
          </p:nvSpPr>
          <p:spPr>
            <a:xfrm>
              <a:off x="426072" y="5539149"/>
              <a:ext cx="8263137" cy="986739"/>
            </a:xfrm>
            <a:prstGeom prst="roundRect">
              <a:avLst>
                <a:gd name="adj" fmla="val 10646"/>
              </a:avLst>
            </a:prstGeom>
            <a:solidFill>
              <a:srgbClr val="CFCD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ontent Placeholder 2"/>
            <p:cNvSpPr txBox="1">
              <a:spLocks/>
            </p:cNvSpPr>
            <p:nvPr/>
          </p:nvSpPr>
          <p:spPr>
            <a:xfrm>
              <a:off x="1285529" y="5667847"/>
              <a:ext cx="6706504" cy="85804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/>
                <a:buNone/>
              </a:pPr>
              <a:r>
                <a:rPr lang="en-US" b="1" i="1" dirty="0" smtClean="0">
                  <a:solidFill>
                    <a:srgbClr val="008000"/>
                  </a:solidFill>
                </a:rPr>
                <a:t>Try: Is today Wednesday? Yes, it is.</a:t>
              </a:r>
              <a:endParaRPr lang="en-US" b="1" i="1" dirty="0">
                <a:solidFill>
                  <a:srgbClr val="008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198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0.00278 C 0.06072 -0.04123 0.11953 -0.07945 0.17158 -0.07899 C 0.22363 -0.07853 0.25104 0.01992 0.31436 5.30461E-7 C 0.37769 -0.01992 0.48525 -0.21218 0.55118 -0.19898 C 0.6171 -0.18578 0.6636 -0.05351 0.71027 0.07899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09" y="-6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226" y="169127"/>
            <a:ext cx="3096098" cy="51356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8000"/>
                </a:solidFill>
              </a:rPr>
              <a:t>Meaningful activities: 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8000"/>
                </a:solidFill>
              </a:rPr>
              <a:t>A house plan with /l/ &amp; /r/ words</a:t>
            </a:r>
          </a:p>
          <a:p>
            <a:pPr marL="0" indent="0">
              <a:buNone/>
            </a:pPr>
            <a:endParaRPr lang="en-US" b="1" dirty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008000"/>
                </a:solidFill>
              </a:rPr>
              <a:t>How can you practice with it?</a:t>
            </a:r>
            <a:endParaRPr lang="en-US" dirty="0">
              <a:solidFill>
                <a:srgbClr val="008000"/>
              </a:solidFill>
            </a:endParaRPr>
          </a:p>
          <a:p>
            <a:pPr marL="0" indent="0">
              <a:buNone/>
            </a:pPr>
            <a:endParaRPr lang="en-US" sz="3600" dirty="0">
              <a:solidFill>
                <a:srgbClr val="008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031" y="77450"/>
            <a:ext cx="4723402" cy="66914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5909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4230" y="97308"/>
            <a:ext cx="5595862" cy="65299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226" y="169127"/>
            <a:ext cx="3128003" cy="62125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 smtClean="0">
                <a:solidFill>
                  <a:srgbClr val="008000"/>
                </a:solidFill>
              </a:rPr>
              <a:t>Meaningful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 dirty="0" smtClean="0">
                <a:solidFill>
                  <a:srgbClr val="008000"/>
                </a:solidFill>
              </a:rPr>
              <a:t>activities: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 dirty="0" smtClean="0">
                <a:solidFill>
                  <a:srgbClr val="008000"/>
                </a:solidFill>
              </a:rPr>
              <a:t>A menu with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 dirty="0" smtClean="0">
                <a:solidFill>
                  <a:srgbClr val="008000"/>
                </a:solidFill>
              </a:rPr>
              <a:t>/f/, /v/, /p/, &amp;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 dirty="0" smtClean="0">
                <a:solidFill>
                  <a:srgbClr val="008000"/>
                </a:solidFill>
              </a:rPr>
              <a:t>/b/ words</a:t>
            </a:r>
          </a:p>
          <a:p>
            <a:pPr marL="0" indent="0">
              <a:spcBef>
                <a:spcPts val="0"/>
              </a:spcBef>
              <a:buNone/>
            </a:pPr>
            <a:endParaRPr lang="en-US" b="1" dirty="0">
              <a:solidFill>
                <a:srgbClr val="008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b="1" dirty="0" smtClean="0">
                <a:solidFill>
                  <a:srgbClr val="008000"/>
                </a:solidFill>
              </a:rPr>
              <a:t>How can you practice with it?</a:t>
            </a:r>
          </a:p>
          <a:p>
            <a:pPr marL="0" indent="0">
              <a:buNone/>
            </a:pPr>
            <a:endParaRPr lang="en-US" b="1" dirty="0">
              <a:solidFill>
                <a:srgbClr val="008000"/>
              </a:solidFill>
            </a:endParaRPr>
          </a:p>
          <a:p>
            <a:pPr marL="0" indent="0">
              <a:buNone/>
            </a:pPr>
            <a:endParaRPr lang="en-US" sz="3600" dirty="0">
              <a:solidFill>
                <a:srgbClr val="008000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629" y="169127"/>
            <a:ext cx="5426463" cy="62889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327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58544" y="2077341"/>
            <a:ext cx="7489825" cy="250756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4000" b="1" dirty="0" smtClean="0">
                <a:solidFill>
                  <a:srgbClr val="008000"/>
                </a:solidFill>
              </a:rPr>
              <a:t>Never stop learning and finding new ways </a:t>
            </a:r>
            <a:r>
              <a:rPr lang="en-US" sz="4000" b="1" dirty="0">
                <a:solidFill>
                  <a:srgbClr val="008000"/>
                </a:solidFill>
              </a:rPr>
              <a:t>to teach </a:t>
            </a:r>
            <a:r>
              <a:rPr lang="en-US" sz="4000" b="1" dirty="0" smtClean="0">
                <a:solidFill>
                  <a:srgbClr val="008000"/>
                </a:solidFill>
              </a:rPr>
              <a:t>pronunciation with imagination!</a:t>
            </a:r>
            <a:endParaRPr lang="en-US" sz="40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67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1411288"/>
            <a:ext cx="8229600" cy="4144962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008000"/>
                </a:solidFill>
              </a:rPr>
              <a:t>Handouts and PowerPoint are here: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8000"/>
                </a:solidFill>
                <a:hlinkClick r:id="rId2"/>
              </a:rPr>
              <a:t>http</a:t>
            </a:r>
            <a:r>
              <a:rPr lang="en-US" b="1" dirty="0" smtClean="0">
                <a:solidFill>
                  <a:srgbClr val="008000"/>
                </a:solidFill>
                <a:hlinkClick r:id="rId2"/>
              </a:rPr>
              <a:t>://</a:t>
            </a:r>
            <a:r>
              <a:rPr lang="en-US" b="1" dirty="0" smtClean="0">
                <a:solidFill>
                  <a:srgbClr val="008000"/>
                </a:solidFill>
                <a:hlinkClick r:id="rId2"/>
              </a:rPr>
              <a:t>teachingpronunciation.weebly.com</a:t>
            </a:r>
            <a:r>
              <a:rPr lang="en-US" b="1" dirty="0" smtClean="0">
                <a:solidFill>
                  <a:srgbClr val="008000"/>
                </a:solidFill>
              </a:rPr>
              <a:t> 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83933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61950" y="144463"/>
            <a:ext cx="8007350" cy="1143000"/>
          </a:xfrm>
        </p:spPr>
        <p:txBody>
          <a:bodyPr/>
          <a:lstStyle/>
          <a:p>
            <a:pPr algn="l" eaLnBrk="1" hangingPunct="1"/>
            <a:r>
              <a:rPr lang="en-US" sz="4000">
                <a:latin typeface="Calibri" charset="0"/>
              </a:rPr>
              <a:t>30% OFF at Convention Only!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133850" y="1411288"/>
            <a:ext cx="4632325" cy="4668837"/>
          </a:xfrm>
        </p:spPr>
        <p:txBody>
          <a:bodyPr/>
          <a:lstStyle/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sz="2800" b="1" dirty="0" smtClean="0">
                <a:ea typeface="+mn-ea"/>
              </a:rPr>
              <a:t>Beyond Repeat After Me: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sz="2800" b="1" dirty="0" smtClean="0">
                <a:ea typeface="+mn-ea"/>
              </a:rPr>
              <a:t>Teaching Pronunciation to ELs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1600" i="1" dirty="0" smtClean="0">
                <a:solidFill>
                  <a:srgbClr val="487D9D"/>
                </a:solidFill>
                <a:ea typeface="+mn-ea"/>
              </a:rPr>
              <a:t>Help guide your students toward more effective communication skills</a:t>
            </a:r>
            <a:endParaRPr lang="en-US" sz="1050" i="1" dirty="0">
              <a:solidFill>
                <a:srgbClr val="FF0066"/>
              </a:solidFill>
              <a:ea typeface="+mn-ea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1200" dirty="0">
              <a:solidFill>
                <a:srgbClr val="FF0066"/>
              </a:solidFill>
              <a:ea typeface="+mn-ea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sz="1800" dirty="0" smtClean="0">
                <a:ea typeface="+mn-ea"/>
              </a:rPr>
              <a:t>Learn concrete ways to </a:t>
            </a:r>
            <a:r>
              <a:rPr lang="en-US" sz="1800" dirty="0">
                <a:ea typeface="+mn-ea"/>
              </a:rPr>
              <a:t>introduce and practice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sz="1800" dirty="0">
                <a:ea typeface="+mn-ea"/>
              </a:rPr>
              <a:t>pronunciation </a:t>
            </a:r>
            <a:r>
              <a:rPr lang="en-US" sz="1800" dirty="0" smtClean="0">
                <a:ea typeface="+mn-ea"/>
              </a:rPr>
              <a:t>actively and communicatively, using </a:t>
            </a:r>
            <a:r>
              <a:rPr lang="en-US" sz="1800" dirty="0">
                <a:ea typeface="+mn-ea"/>
              </a:rPr>
              <a:t>sight, sound, </a:t>
            </a:r>
            <a:r>
              <a:rPr lang="en-US" sz="1800" dirty="0" smtClean="0">
                <a:ea typeface="+mn-ea"/>
              </a:rPr>
              <a:t>and movement.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1200" dirty="0">
              <a:ea typeface="+mn-ea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1800" dirty="0" smtClean="0">
                <a:ea typeface="+mn-ea"/>
              </a:rPr>
              <a:t>Includes online resources packed with pronunciation models, video and audio demonstrations, and practice activities!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1200" dirty="0">
              <a:solidFill>
                <a:srgbClr val="FF0066"/>
              </a:solidFill>
              <a:ea typeface="+mn-ea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1800" dirty="0" smtClean="0">
                <a:solidFill>
                  <a:srgbClr val="487D9D"/>
                </a:solidFill>
                <a:ea typeface="+mn-ea"/>
              </a:rPr>
              <a:t>Special TESOL Convention Price: </a:t>
            </a:r>
            <a:r>
              <a:rPr lang="en-US" sz="1800" b="1" dirty="0" smtClean="0">
                <a:solidFill>
                  <a:srgbClr val="487D9D"/>
                </a:solidFill>
                <a:ea typeface="+mn-ea"/>
              </a:rPr>
              <a:t>US$33.55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1400" dirty="0" smtClean="0">
                <a:ea typeface="+mn-ea"/>
              </a:rPr>
              <a:t>Buy it today at the TESOL Press Bookstore in the Expo Hall</a:t>
            </a:r>
            <a:endParaRPr lang="en-US" sz="1400" dirty="0">
              <a:ea typeface="+mn-ea"/>
            </a:endParaRPr>
          </a:p>
        </p:txBody>
      </p:sp>
      <p:pic>
        <p:nvPicPr>
          <p:cNvPr id="819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1411288"/>
            <a:ext cx="3608387" cy="466883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01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Book drawing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55131" y="1753132"/>
            <a:ext cx="7489825" cy="3341244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008000"/>
                </a:solidFill>
              </a:rPr>
              <a:t>Look at the number in a circle in the lower right-hand corner on the last page of your handout.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88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226" y="169127"/>
            <a:ext cx="8557130" cy="1279841"/>
          </a:xfrm>
        </p:spPr>
        <p:txBody>
          <a:bodyPr/>
          <a:lstStyle/>
          <a:p>
            <a:pPr marL="0" indent="0">
              <a:buNone/>
            </a:pPr>
            <a:r>
              <a:rPr lang="en-US" sz="4400" b="1" dirty="0" smtClean="0"/>
              <a:t>Use sight: “Sammy diagrams”</a:t>
            </a:r>
            <a:endParaRPr lang="en-US" sz="4400" dirty="0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12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596" y="2061259"/>
            <a:ext cx="8342507" cy="3537837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008000"/>
                </a:solidFill>
              </a:rPr>
              <a:t>True or false? If learners can say all the consonant and vowel sounds accurately, they’ll have good pronunciation. </a:t>
            </a:r>
          </a:p>
          <a:p>
            <a:pPr marL="0" indent="0">
              <a:buNone/>
            </a:pPr>
            <a:endParaRPr lang="en-US" b="1" dirty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008000"/>
                </a:solidFill>
              </a:rPr>
              <a:t>Nope. There’s more to it than just sounds.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75596" y="374038"/>
            <a:ext cx="8263137" cy="1253815"/>
          </a:xfrm>
          <a:prstGeom prst="roundRect">
            <a:avLst>
              <a:gd name="adj" fmla="val 20979"/>
            </a:avLst>
          </a:prstGeom>
          <a:solidFill>
            <a:srgbClr val="CFCD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8000"/>
                </a:solidFill>
              </a:rPr>
              <a:t>Pop Quiz</a:t>
            </a:r>
          </a:p>
        </p:txBody>
      </p:sp>
    </p:spTree>
    <p:extLst>
      <p:ext uri="{BB962C8B-B14F-4D97-AF65-F5344CB8AC3E}">
        <p14:creationId xmlns:p14="http://schemas.microsoft.com/office/powerpoint/2010/main" val="377563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865" y="169127"/>
            <a:ext cx="2507185" cy="62125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3600" b="1" dirty="0" smtClean="0">
                <a:solidFill>
                  <a:srgbClr val="008000"/>
                </a:solidFill>
              </a:rPr>
              <a:t>A simple info gap</a:t>
            </a:r>
          </a:p>
          <a:p>
            <a:pPr marL="0" indent="0">
              <a:buNone/>
            </a:pPr>
            <a:endParaRPr lang="en-US" b="1" dirty="0">
              <a:solidFill>
                <a:srgbClr val="008000"/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6493538"/>
              </p:ext>
            </p:extLst>
          </p:nvPr>
        </p:nvGraphicFramePr>
        <p:xfrm>
          <a:off x="2836500" y="310925"/>
          <a:ext cx="10180673" cy="33529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" name="Document" r:id="rId4" imgW="6362700" imgH="2095500" progId="Word.Document.12">
                  <p:embed/>
                </p:oleObj>
              </mc:Choice>
              <mc:Fallback>
                <p:oleObj name="Document" r:id="rId4" imgW="6362700" imgH="2095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36500" y="310925"/>
                        <a:ext cx="10180673" cy="33529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6661114"/>
              </p:ext>
            </p:extLst>
          </p:nvPr>
        </p:nvGraphicFramePr>
        <p:xfrm>
          <a:off x="2965116" y="3584726"/>
          <a:ext cx="9879336" cy="3273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7" name="Document" r:id="rId7" imgW="6324600" imgH="2095500" progId="Word.Document.12">
                  <p:embed/>
                </p:oleObj>
              </mc:Choice>
              <mc:Fallback>
                <p:oleObj name="Document" r:id="rId7" imgW="6324600" imgH="2095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965116" y="3584726"/>
                        <a:ext cx="9879336" cy="32732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247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865" y="169127"/>
            <a:ext cx="3241527" cy="62125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3600" b="1" dirty="0" smtClean="0">
                <a:solidFill>
                  <a:srgbClr val="008000"/>
                </a:solidFill>
              </a:rPr>
              <a:t>A family tree with /r/ &amp; /l/</a:t>
            </a:r>
          </a:p>
          <a:p>
            <a:pPr marL="0" indent="0">
              <a:spcBef>
                <a:spcPts val="0"/>
              </a:spcBef>
              <a:buNone/>
            </a:pPr>
            <a:endParaRPr lang="en-US" sz="3600" b="1" dirty="0">
              <a:solidFill>
                <a:srgbClr val="008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600" b="1" dirty="0" smtClean="0">
                <a:solidFill>
                  <a:srgbClr val="008000"/>
                </a:solidFill>
              </a:rPr>
              <a:t>How could you practice with it?</a:t>
            </a:r>
            <a:endParaRPr lang="en-US" b="1" dirty="0">
              <a:solidFill>
                <a:srgbClr val="008000"/>
              </a:solidFill>
            </a:endParaRPr>
          </a:p>
        </p:txBody>
      </p:sp>
      <p:pic>
        <p:nvPicPr>
          <p:cNvPr id="10" name="Picture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793" y="169126"/>
            <a:ext cx="4943623" cy="3201315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</p:pic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793" y="3665271"/>
            <a:ext cx="4943623" cy="3021850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4452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226" y="169127"/>
            <a:ext cx="8557130" cy="12798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smtClean="0">
                <a:solidFill>
                  <a:srgbClr val="008000"/>
                </a:solidFill>
              </a:rPr>
              <a:t>Meaningful activities</a:t>
            </a:r>
            <a:endParaRPr lang="en-US" sz="3600" dirty="0">
              <a:solidFill>
                <a:srgbClr val="008000"/>
              </a:solidFill>
            </a:endParaRPr>
          </a:p>
          <a:p>
            <a:pPr marL="0" indent="0">
              <a:buNone/>
            </a:pPr>
            <a:endParaRPr lang="en-US" sz="3600" dirty="0">
              <a:solidFill>
                <a:srgbClr val="008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523" y="944864"/>
            <a:ext cx="7547978" cy="571564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6205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60108" y="989335"/>
            <a:ext cx="8406221" cy="3502607"/>
          </a:xfrm>
          <a:prstGeom prst="roundRect">
            <a:avLst>
              <a:gd name="adj" fmla="val 11980"/>
            </a:avLst>
          </a:prstGeom>
          <a:solidFill>
            <a:srgbClr val="CFCD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29303" y="1283646"/>
            <a:ext cx="8069346" cy="1850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3000"/>
              </a:spcAft>
              <a:buNone/>
            </a:pPr>
            <a:r>
              <a:rPr lang="en-US" sz="3600" b="1" dirty="0" smtClean="0">
                <a:solidFill>
                  <a:srgbClr val="008000"/>
                </a:solidFill>
              </a:rPr>
              <a:t>Is being good at pronouncing English enough to make someone a good pronunciation teacher?</a:t>
            </a:r>
            <a:r>
              <a:rPr lang="en-US" sz="3600" b="1" dirty="0">
                <a:solidFill>
                  <a:srgbClr val="008000"/>
                </a:solidFill>
              </a:rPr>
              <a:t> </a:t>
            </a:r>
            <a:endParaRPr lang="en-US" sz="3600" b="1" dirty="0" smtClean="0">
              <a:solidFill>
                <a:srgbClr val="008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45797" y="3343308"/>
            <a:ext cx="47628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600" b="1" dirty="0">
                <a:solidFill>
                  <a:srgbClr val="008000"/>
                </a:solidFill>
              </a:rPr>
              <a:t>What else do we need?</a:t>
            </a:r>
          </a:p>
        </p:txBody>
      </p:sp>
    </p:spTree>
    <p:extLst>
      <p:ext uri="{BB962C8B-B14F-4D97-AF65-F5344CB8AC3E}">
        <p14:creationId xmlns:p14="http://schemas.microsoft.com/office/powerpoint/2010/main" val="379480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65026" y="1332102"/>
            <a:ext cx="8263137" cy="4307358"/>
          </a:xfrm>
          <a:prstGeom prst="roundRect">
            <a:avLst>
              <a:gd name="adj" fmla="val 10646"/>
            </a:avLst>
          </a:prstGeom>
          <a:solidFill>
            <a:srgbClr val="CFCD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455" y="1433364"/>
            <a:ext cx="8012732" cy="4206096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3600" b="1" dirty="0" smtClean="0">
                <a:solidFill>
                  <a:srgbClr val="008000"/>
                </a:solidFill>
              </a:rPr>
              <a:t>Gather </a:t>
            </a:r>
            <a:r>
              <a:rPr lang="en-US" sz="3600" b="1" dirty="0">
                <a:solidFill>
                  <a:srgbClr val="008000"/>
                </a:solidFill>
              </a:rPr>
              <a:t>ideas about how to teach pronunciation </a:t>
            </a:r>
            <a:r>
              <a:rPr lang="en-US" sz="3600" b="1" dirty="0" smtClean="0">
                <a:solidFill>
                  <a:srgbClr val="008000"/>
                </a:solidFill>
              </a:rPr>
              <a:t>well.</a:t>
            </a:r>
          </a:p>
          <a:p>
            <a:pPr>
              <a:spcAft>
                <a:spcPts val="1200"/>
              </a:spcAft>
            </a:pPr>
            <a:r>
              <a:rPr lang="en-US" sz="3600" b="1" dirty="0" smtClean="0">
                <a:solidFill>
                  <a:srgbClr val="008000"/>
                </a:solidFill>
              </a:rPr>
              <a:t>Learn more about our students and their typical pronunciation problems.</a:t>
            </a:r>
          </a:p>
          <a:p>
            <a:pPr>
              <a:spcAft>
                <a:spcPts val="1200"/>
              </a:spcAft>
            </a:pPr>
            <a:r>
              <a:rPr lang="en-US" sz="3600" b="1" dirty="0">
                <a:solidFill>
                  <a:srgbClr val="008000"/>
                </a:solidFill>
              </a:rPr>
              <a:t>Learn the facts about pronunciation. We can’t rely only on intuition</a:t>
            </a:r>
            <a:r>
              <a:rPr lang="en-US" sz="3600" b="1" dirty="0" smtClean="0">
                <a:solidFill>
                  <a:srgbClr val="008000"/>
                </a:solidFill>
              </a:rPr>
              <a:t>.</a:t>
            </a:r>
            <a:endParaRPr lang="en-US" sz="3600" dirty="0">
              <a:solidFill>
                <a:srgbClr val="008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36204" y="326078"/>
            <a:ext cx="8768403" cy="1006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600" b="1" dirty="0" smtClean="0">
                <a:solidFill>
                  <a:srgbClr val="008000"/>
                </a:solidFill>
              </a:rPr>
              <a:t>We need to</a:t>
            </a:r>
            <a:r>
              <a:rPr lang="is-IS" sz="3600" b="1" dirty="0" smtClean="0">
                <a:solidFill>
                  <a:srgbClr val="008000"/>
                </a:solidFill>
              </a:rPr>
              <a:t>…</a:t>
            </a:r>
            <a:endParaRPr lang="en-US" sz="3600" b="1" dirty="0" smtClean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65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75596" y="374038"/>
            <a:ext cx="8263137" cy="1253815"/>
          </a:xfrm>
          <a:prstGeom prst="roundRect">
            <a:avLst>
              <a:gd name="adj" fmla="val 20979"/>
            </a:avLst>
          </a:prstGeom>
          <a:solidFill>
            <a:srgbClr val="CFCD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8000"/>
                </a:solidFill>
              </a:rPr>
              <a:t>Pop Quiz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75596" y="1812424"/>
            <a:ext cx="8342507" cy="4705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b="1" dirty="0" smtClean="0">
                <a:solidFill>
                  <a:srgbClr val="008000"/>
                </a:solidFill>
              </a:rPr>
              <a:t>Name an English sound that never comes at the </a:t>
            </a:r>
            <a:r>
              <a:rPr lang="en-US" b="1" u="sng" dirty="0" smtClean="0">
                <a:solidFill>
                  <a:srgbClr val="008000"/>
                </a:solidFill>
              </a:rPr>
              <a:t>beginning</a:t>
            </a:r>
            <a:r>
              <a:rPr lang="en-US" b="1" dirty="0" smtClean="0">
                <a:solidFill>
                  <a:srgbClr val="008000"/>
                </a:solidFill>
              </a:rPr>
              <a:t> of an English word.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6600" b="1" dirty="0" smtClean="0">
                <a:solidFill>
                  <a:srgbClr val="008000"/>
                </a:solidFill>
              </a:rPr>
              <a:t>                 </a:t>
            </a:r>
            <a:r>
              <a:rPr lang="en-US" sz="6000" b="1" dirty="0" smtClean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en-US" sz="6000" b="1" dirty="0" err="1" smtClean="0">
                <a:solidFill>
                  <a:schemeClr val="accent6">
                    <a:lumMod val="50000"/>
                  </a:schemeClr>
                </a:solidFill>
              </a:rPr>
              <a:t>ŋ</a:t>
            </a:r>
            <a:r>
              <a:rPr lang="en-US" sz="6000" b="1" dirty="0" smtClean="0">
                <a:solidFill>
                  <a:schemeClr val="accent6">
                    <a:lumMod val="50000"/>
                  </a:schemeClr>
                </a:solidFill>
              </a:rPr>
              <a:t>/</a:t>
            </a:r>
            <a:endParaRPr lang="en-US" sz="66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b="1" dirty="0">
              <a:solidFill>
                <a:srgbClr val="008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b="1" dirty="0" smtClean="0">
                <a:solidFill>
                  <a:srgbClr val="008000"/>
                </a:solidFill>
              </a:rPr>
              <a:t>Name an English sound that never comes at the </a:t>
            </a:r>
            <a:r>
              <a:rPr lang="en-US" b="1" u="sng" dirty="0" smtClean="0">
                <a:solidFill>
                  <a:srgbClr val="008000"/>
                </a:solidFill>
              </a:rPr>
              <a:t>end</a:t>
            </a:r>
            <a:r>
              <a:rPr lang="en-US" b="1" dirty="0" smtClean="0">
                <a:solidFill>
                  <a:srgbClr val="008000"/>
                </a:solidFill>
              </a:rPr>
              <a:t> of an English word.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400" b="1" dirty="0" smtClean="0">
                <a:solidFill>
                  <a:srgbClr val="008000"/>
                </a:solidFill>
              </a:rPr>
              <a:t>                     </a:t>
            </a:r>
            <a:r>
              <a:rPr lang="en-US" sz="4400" b="1" dirty="0">
                <a:solidFill>
                  <a:srgbClr val="008000"/>
                </a:solidFill>
              </a:rPr>
              <a:t> </a:t>
            </a:r>
            <a:r>
              <a:rPr lang="en-US" sz="4400" b="1" dirty="0" smtClean="0">
                <a:solidFill>
                  <a:srgbClr val="008000"/>
                </a:solidFill>
              </a:rPr>
              <a:t>   </a:t>
            </a:r>
            <a:r>
              <a:rPr lang="en-US" sz="6000" b="1" dirty="0" smtClean="0">
                <a:solidFill>
                  <a:srgbClr val="984807"/>
                </a:solidFill>
              </a:rPr>
              <a:t>/h/</a:t>
            </a:r>
            <a:endParaRPr lang="en-US" sz="4400" b="1" dirty="0" smtClean="0">
              <a:solidFill>
                <a:srgbClr val="9848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80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75596" y="326078"/>
            <a:ext cx="8768403" cy="990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600" b="1" dirty="0" smtClean="0">
                <a:solidFill>
                  <a:srgbClr val="008000"/>
                </a:solidFill>
              </a:rPr>
              <a:t>How can we do this?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65026" y="1330824"/>
            <a:ext cx="8263137" cy="4455854"/>
          </a:xfrm>
          <a:prstGeom prst="roundRect">
            <a:avLst>
              <a:gd name="adj" fmla="val 10646"/>
            </a:avLst>
          </a:prstGeom>
          <a:solidFill>
            <a:srgbClr val="CFCD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0311" y="1509542"/>
            <a:ext cx="7772245" cy="1494510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sz="3600" b="1" dirty="0" smtClean="0">
                <a:solidFill>
                  <a:srgbClr val="008000"/>
                </a:solidFill>
              </a:rPr>
              <a:t>Learn </a:t>
            </a:r>
            <a:r>
              <a:rPr lang="en-US" sz="3600" b="1" dirty="0">
                <a:solidFill>
                  <a:srgbClr val="008000"/>
                </a:solidFill>
              </a:rPr>
              <a:t>from </a:t>
            </a:r>
            <a:r>
              <a:rPr lang="en-US" sz="3600" b="1" dirty="0" smtClean="0">
                <a:solidFill>
                  <a:srgbClr val="008000"/>
                </a:solidFill>
              </a:rPr>
              <a:t>colleagues: Share ideas, attend presentations.</a:t>
            </a:r>
            <a:endParaRPr lang="en-US" sz="3600" b="1" dirty="0">
              <a:solidFill>
                <a:srgbClr val="008000"/>
              </a:solidFill>
            </a:endParaRPr>
          </a:p>
          <a:p>
            <a:pPr>
              <a:spcAft>
                <a:spcPts val="1800"/>
              </a:spcAft>
            </a:pPr>
            <a:r>
              <a:rPr lang="en-US" sz="3600" b="1" dirty="0" smtClean="0">
                <a:solidFill>
                  <a:srgbClr val="008000"/>
                </a:solidFill>
              </a:rPr>
              <a:t>Try out new </a:t>
            </a:r>
            <a:r>
              <a:rPr lang="en-US" sz="3600" b="1" dirty="0">
                <a:solidFill>
                  <a:srgbClr val="008000"/>
                </a:solidFill>
              </a:rPr>
              <a:t>ideas and share those that </a:t>
            </a:r>
            <a:r>
              <a:rPr lang="en-US" sz="3600" b="1" dirty="0" smtClean="0">
                <a:solidFill>
                  <a:srgbClr val="008000"/>
                </a:solidFill>
              </a:rPr>
              <a:t>work well.</a:t>
            </a:r>
            <a:endParaRPr lang="en-US" sz="3600" b="1" dirty="0">
              <a:solidFill>
                <a:srgbClr val="008000"/>
              </a:solidFill>
            </a:endParaRPr>
          </a:p>
          <a:p>
            <a:pPr>
              <a:spcAft>
                <a:spcPts val="1800"/>
              </a:spcAft>
            </a:pPr>
            <a:r>
              <a:rPr lang="en-US" sz="3600" b="1" dirty="0">
                <a:solidFill>
                  <a:srgbClr val="008000"/>
                </a:solidFill>
              </a:rPr>
              <a:t>Read books and articles to get information and new ideas.</a:t>
            </a:r>
          </a:p>
          <a:p>
            <a:pPr marL="0" indent="0">
              <a:buNone/>
            </a:pP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61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226" y="193862"/>
            <a:ext cx="8342507" cy="1212334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008000"/>
                </a:solidFill>
              </a:rPr>
              <a:t>Learning the facts about pronunciation doesn’t have to be scary.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FirefoxScreenSnapz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41" y="1406196"/>
            <a:ext cx="8315353" cy="456315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6615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344" y="251833"/>
            <a:ext cx="8342507" cy="10143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smtClean="0">
                <a:solidFill>
                  <a:srgbClr val="008000"/>
                </a:solidFill>
              </a:rPr>
              <a:t>Audio and video files are on the website</a:t>
            </a:r>
            <a:endParaRPr lang="en-US" sz="3600" b="1" dirty="0">
              <a:solidFill>
                <a:srgbClr val="008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6226" y="6136270"/>
            <a:ext cx="78372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http://www.tesol.org/read-and-publish/bookstore/beyond-repeat-after-</a:t>
            </a:r>
            <a:r>
              <a:rPr lang="en-US" dirty="0" smtClean="0">
                <a:hlinkClick r:id="rId6"/>
              </a:rPr>
              <a:t>me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 descr="minimal pair screenshot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6151"/>
            <a:ext cx="9144000" cy="1836388"/>
          </a:xfrm>
          <a:prstGeom prst="rect">
            <a:avLst/>
          </a:prstGeom>
        </p:spPr>
      </p:pic>
      <p:pic>
        <p:nvPicPr>
          <p:cNvPr id="6" name="Picture 5" descr="vowels followed by r screenshot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4403"/>
            <a:ext cx="9144000" cy="1679820"/>
          </a:xfrm>
          <a:prstGeom prst="rect">
            <a:avLst/>
          </a:prstGeom>
        </p:spPr>
      </p:pic>
      <p:pic>
        <p:nvPicPr>
          <p:cNvPr id="7" name="2.3 cop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59339" y="3133520"/>
            <a:ext cx="413590" cy="413590"/>
          </a:xfrm>
          <a:prstGeom prst="rect">
            <a:avLst/>
          </a:prstGeom>
        </p:spPr>
      </p:pic>
      <p:pic>
        <p:nvPicPr>
          <p:cNvPr id="8" name="5.11 copy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46502" y="5564223"/>
            <a:ext cx="425245" cy="42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01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8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344" y="251833"/>
            <a:ext cx="8342507" cy="10143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smtClean="0">
                <a:solidFill>
                  <a:srgbClr val="008000"/>
                </a:solidFill>
              </a:rPr>
              <a:t>Audio and video files are on the website</a:t>
            </a:r>
            <a:endParaRPr lang="en-US" sz="3600" b="1" dirty="0">
              <a:solidFill>
                <a:srgbClr val="008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6594" y="6136270"/>
            <a:ext cx="78372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http://www.tesol.org/read-and-publish/bookstore/beyond-repeat-after-</a:t>
            </a:r>
            <a:r>
              <a:rPr lang="en-US" dirty="0" smtClean="0">
                <a:hlinkClick r:id="rId4"/>
              </a:rPr>
              <a:t>me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" name="1 Why do we have trouble cop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7938" y="957439"/>
            <a:ext cx="6789205" cy="509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31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4513</TotalTime>
  <Words>554</Words>
  <Application>Microsoft Macintosh PowerPoint</Application>
  <PresentationFormat>On-screen Show (4:3)</PresentationFormat>
  <Paragraphs>78</Paragraphs>
  <Slides>26</Slides>
  <Notes>1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30% OFF at Convention Only!</vt:lpstr>
      <vt:lpstr>Book drawing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UCI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Beyond Repeat after Me:  Teaching Pronunciation  with Imagination </dc:title>
  <dc:creator>Marla Yoshida</dc:creator>
  <cp:lastModifiedBy>Marla Yoshida</cp:lastModifiedBy>
  <cp:revision>81</cp:revision>
  <dcterms:created xsi:type="dcterms:W3CDTF">2017-03-10T15:50:38Z</dcterms:created>
  <dcterms:modified xsi:type="dcterms:W3CDTF">2017-03-23T04:15:46Z</dcterms:modified>
</cp:coreProperties>
</file>