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59"/>
  </p:notesMasterIdLst>
  <p:sldIdLst>
    <p:sldId id="256" r:id="rId15"/>
    <p:sldId id="292" r:id="rId16"/>
    <p:sldId id="293" r:id="rId17"/>
    <p:sldId id="318" r:id="rId18"/>
    <p:sldId id="337" r:id="rId19"/>
    <p:sldId id="336" r:id="rId20"/>
    <p:sldId id="326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286" r:id="rId30"/>
    <p:sldId id="287" r:id="rId31"/>
    <p:sldId id="319" r:id="rId32"/>
    <p:sldId id="320" r:id="rId33"/>
    <p:sldId id="321" r:id="rId34"/>
    <p:sldId id="322" r:id="rId35"/>
    <p:sldId id="325" r:id="rId36"/>
    <p:sldId id="323" r:id="rId37"/>
    <p:sldId id="299" r:id="rId38"/>
    <p:sldId id="324" r:id="rId39"/>
    <p:sldId id="300" r:id="rId40"/>
    <p:sldId id="316" r:id="rId41"/>
    <p:sldId id="317" r:id="rId42"/>
    <p:sldId id="301" r:id="rId43"/>
    <p:sldId id="303" r:id="rId44"/>
    <p:sldId id="302" r:id="rId45"/>
    <p:sldId id="304" r:id="rId46"/>
    <p:sldId id="305" r:id="rId47"/>
    <p:sldId id="267" r:id="rId48"/>
    <p:sldId id="285" r:id="rId49"/>
    <p:sldId id="315" r:id="rId50"/>
    <p:sldId id="284" r:id="rId51"/>
    <p:sldId id="314" r:id="rId52"/>
    <p:sldId id="307" r:id="rId53"/>
    <p:sldId id="282" r:id="rId54"/>
    <p:sldId id="277" r:id="rId55"/>
    <p:sldId id="311" r:id="rId56"/>
    <p:sldId id="263" r:id="rId57"/>
    <p:sldId id="290" r:id="rId5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5" autoAdjust="0"/>
    <p:restoredTop sz="99789" autoAdjust="0"/>
  </p:normalViewPr>
  <p:slideViewPr>
    <p:cSldViewPr>
      <p:cViewPr varScale="1">
        <p:scale>
          <a:sx n="50" d="100"/>
          <a:sy n="50" d="100"/>
        </p:scale>
        <p:origin x="192" y="36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08560-62D6-4745-A47E-CEA6D9DC9A47}" type="datetimeFigureOut">
              <a:rPr lang="en-US" smtClean="0"/>
              <a:t>7/22/18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04EFD-7FFC-724B-9F4C-1929516E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2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0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Calibri"/>
                <a:ea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817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54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15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Calibri"/>
                <a:ea typeface="Calibri"/>
                <a:cs typeface="Calibri"/>
              </a:defRPr>
            </a:lvl1pPr>
            <a:lvl2pPr>
              <a:defRPr sz="2400">
                <a:latin typeface="Calibri"/>
                <a:ea typeface="Calibri"/>
                <a:cs typeface="Calibri"/>
              </a:defRPr>
            </a:lvl2pPr>
            <a:lvl3pPr>
              <a:defRPr sz="2000">
                <a:latin typeface="Calibri"/>
                <a:ea typeface="Calibri"/>
                <a:cs typeface="Calibri"/>
              </a:defRPr>
            </a:lvl3pPr>
            <a:lvl4pPr>
              <a:defRPr sz="1800">
                <a:latin typeface="Calibri"/>
                <a:ea typeface="Calibri"/>
                <a:cs typeface="Calibri"/>
              </a:defRPr>
            </a:lvl4pPr>
            <a:lvl5pPr>
              <a:defRPr sz="1800">
                <a:latin typeface="Calibri"/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Calibri"/>
                <a:ea typeface="Calibri"/>
                <a:cs typeface="Calibri"/>
              </a:defRPr>
            </a:lvl1pPr>
            <a:lvl2pPr>
              <a:defRPr sz="2400">
                <a:latin typeface="Calibri"/>
                <a:ea typeface="Calibri"/>
                <a:cs typeface="Calibri"/>
              </a:defRPr>
            </a:lvl2pPr>
            <a:lvl3pPr>
              <a:defRPr sz="2000">
                <a:latin typeface="Calibri"/>
                <a:ea typeface="Calibri"/>
                <a:cs typeface="Calibri"/>
              </a:defRPr>
            </a:lvl3pPr>
            <a:lvl4pPr>
              <a:defRPr sz="1800">
                <a:latin typeface="Calibri"/>
                <a:ea typeface="Calibri"/>
                <a:cs typeface="Calibri"/>
              </a:defRPr>
            </a:lvl4pPr>
            <a:lvl5pPr>
              <a:defRPr sz="1800">
                <a:latin typeface="Calibri"/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8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/>
                <a:ea typeface="Calibri"/>
                <a:cs typeface="Calibri"/>
              </a:defRPr>
            </a:lvl1pPr>
            <a:lvl2pPr>
              <a:defRPr sz="2000">
                <a:latin typeface="Calibri"/>
                <a:ea typeface="Calibri"/>
                <a:cs typeface="Calibri"/>
              </a:defRPr>
            </a:lvl2pPr>
            <a:lvl3pPr>
              <a:defRPr sz="1800">
                <a:latin typeface="Calibri"/>
                <a:ea typeface="Calibri"/>
                <a:cs typeface="Calibri"/>
              </a:defRPr>
            </a:lvl3pPr>
            <a:lvl4pPr>
              <a:defRPr sz="1600">
                <a:latin typeface="Calibri"/>
                <a:ea typeface="Calibri"/>
                <a:cs typeface="Calibri"/>
              </a:defRPr>
            </a:lvl4pPr>
            <a:lvl5pPr>
              <a:defRPr sz="1600">
                <a:latin typeface="Calibri"/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/>
                <a:ea typeface="Calibri"/>
                <a:cs typeface="Calibri"/>
              </a:defRPr>
            </a:lvl1pPr>
            <a:lvl2pPr>
              <a:defRPr sz="2000">
                <a:latin typeface="Calibri"/>
                <a:ea typeface="Calibri"/>
                <a:cs typeface="Calibri"/>
              </a:defRPr>
            </a:lvl2pPr>
            <a:lvl3pPr>
              <a:defRPr sz="1800">
                <a:latin typeface="Calibri"/>
                <a:ea typeface="Calibri"/>
                <a:cs typeface="Calibri"/>
              </a:defRPr>
            </a:lvl3pPr>
            <a:lvl4pPr>
              <a:defRPr sz="1600">
                <a:latin typeface="Calibri"/>
                <a:ea typeface="Calibri"/>
                <a:cs typeface="Calibri"/>
              </a:defRPr>
            </a:lvl4pPr>
            <a:lvl5pPr>
              <a:defRPr sz="1600">
                <a:latin typeface="Calibri"/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2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Calibri"/>
                <a:ea typeface="Calibri"/>
                <a:cs typeface="Calibri"/>
              </a:defRPr>
            </a:lvl1pPr>
            <a:lvl2pPr>
              <a:defRPr sz="2800">
                <a:latin typeface="Calibri"/>
                <a:ea typeface="Calibri"/>
                <a:cs typeface="Calibri"/>
              </a:defRPr>
            </a:lvl2pPr>
            <a:lvl3pPr>
              <a:defRPr sz="2400">
                <a:latin typeface="Calibri"/>
                <a:ea typeface="Calibri"/>
                <a:cs typeface="Calibri"/>
              </a:defRPr>
            </a:lvl3pPr>
            <a:lvl4pPr>
              <a:defRPr sz="2000">
                <a:latin typeface="Calibri"/>
                <a:ea typeface="Calibri"/>
                <a:cs typeface="Calibri"/>
              </a:defRPr>
            </a:lvl4pPr>
            <a:lvl5pPr>
              <a:defRPr sz="2000">
                <a:latin typeface="Calibri"/>
                <a:ea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0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6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95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4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7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92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1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5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0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3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71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71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8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23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3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5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3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2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5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8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0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4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34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2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2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2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6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30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4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0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0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6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9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6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7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9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2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3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74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4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1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71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2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0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68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2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7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6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16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0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57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8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2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73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7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Calibri"/>
                <a:ea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7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0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02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Calibri"/>
                <a:ea typeface="Calibri"/>
                <a:cs typeface="Calibri"/>
              </a:defRPr>
            </a:lvl1pPr>
            <a:lvl2pPr>
              <a:defRPr sz="2400">
                <a:latin typeface="Calibri"/>
                <a:ea typeface="Calibri"/>
                <a:cs typeface="Calibri"/>
              </a:defRPr>
            </a:lvl2pPr>
            <a:lvl3pPr>
              <a:defRPr sz="2000">
                <a:latin typeface="Calibri"/>
                <a:ea typeface="Calibri"/>
                <a:cs typeface="Calibri"/>
              </a:defRPr>
            </a:lvl3pPr>
            <a:lvl4pPr>
              <a:defRPr sz="1800">
                <a:latin typeface="Calibri"/>
                <a:ea typeface="Calibri"/>
                <a:cs typeface="Calibri"/>
              </a:defRPr>
            </a:lvl4pPr>
            <a:lvl5pPr>
              <a:defRPr sz="1800">
                <a:latin typeface="Calibri"/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Calibri"/>
                <a:ea typeface="Calibri"/>
                <a:cs typeface="Calibri"/>
              </a:defRPr>
            </a:lvl1pPr>
            <a:lvl2pPr>
              <a:defRPr sz="2400">
                <a:latin typeface="Calibri"/>
                <a:ea typeface="Calibri"/>
                <a:cs typeface="Calibri"/>
              </a:defRPr>
            </a:lvl2pPr>
            <a:lvl3pPr>
              <a:defRPr sz="2000">
                <a:latin typeface="Calibri"/>
                <a:ea typeface="Calibri"/>
                <a:cs typeface="Calibri"/>
              </a:defRPr>
            </a:lvl3pPr>
            <a:lvl4pPr>
              <a:defRPr sz="1800">
                <a:latin typeface="Calibri"/>
                <a:ea typeface="Calibri"/>
                <a:cs typeface="Calibri"/>
              </a:defRPr>
            </a:lvl4pPr>
            <a:lvl5pPr>
              <a:defRPr sz="1800">
                <a:latin typeface="Calibri"/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9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/>
                <a:ea typeface="Calibri"/>
                <a:cs typeface="Calibri"/>
              </a:defRPr>
            </a:lvl1pPr>
            <a:lvl2pPr>
              <a:defRPr sz="2000">
                <a:latin typeface="Calibri"/>
                <a:ea typeface="Calibri"/>
                <a:cs typeface="Calibri"/>
              </a:defRPr>
            </a:lvl2pPr>
            <a:lvl3pPr>
              <a:defRPr sz="1800">
                <a:latin typeface="Calibri"/>
                <a:ea typeface="Calibri"/>
                <a:cs typeface="Calibri"/>
              </a:defRPr>
            </a:lvl3pPr>
            <a:lvl4pPr>
              <a:defRPr sz="1600">
                <a:latin typeface="Calibri"/>
                <a:ea typeface="Calibri"/>
                <a:cs typeface="Calibri"/>
              </a:defRPr>
            </a:lvl4pPr>
            <a:lvl5pPr>
              <a:defRPr sz="1600">
                <a:latin typeface="Calibri"/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/>
                <a:ea typeface="Calibri"/>
                <a:cs typeface="Calibri"/>
              </a:defRPr>
            </a:lvl1pPr>
            <a:lvl2pPr>
              <a:defRPr sz="2000">
                <a:latin typeface="Calibri"/>
                <a:ea typeface="Calibri"/>
                <a:cs typeface="Calibri"/>
              </a:defRPr>
            </a:lvl2pPr>
            <a:lvl3pPr>
              <a:defRPr sz="1800">
                <a:latin typeface="Calibri"/>
                <a:ea typeface="Calibri"/>
                <a:cs typeface="Calibri"/>
              </a:defRPr>
            </a:lvl3pPr>
            <a:lvl4pPr>
              <a:defRPr sz="1600">
                <a:latin typeface="Calibri"/>
                <a:ea typeface="Calibri"/>
                <a:cs typeface="Calibri"/>
              </a:defRPr>
            </a:lvl4pPr>
            <a:lvl5pPr>
              <a:defRPr sz="1600">
                <a:latin typeface="Calibri"/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3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08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4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3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Calibri"/>
                <a:ea typeface="Calibri"/>
                <a:cs typeface="Calibri"/>
              </a:defRPr>
            </a:lvl1pPr>
            <a:lvl2pPr>
              <a:defRPr sz="2800">
                <a:latin typeface="Calibri"/>
                <a:ea typeface="Calibri"/>
                <a:cs typeface="Calibri"/>
              </a:defRPr>
            </a:lvl2pPr>
            <a:lvl3pPr>
              <a:defRPr sz="2400">
                <a:latin typeface="Calibri"/>
                <a:ea typeface="Calibri"/>
                <a:cs typeface="Calibri"/>
              </a:defRPr>
            </a:lvl3pPr>
            <a:lvl4pPr>
              <a:defRPr sz="2000">
                <a:latin typeface="Calibri"/>
                <a:ea typeface="Calibri"/>
                <a:cs typeface="Calibri"/>
              </a:defRPr>
            </a:lvl4pPr>
            <a:lvl5pPr>
              <a:defRPr sz="2000">
                <a:latin typeface="Calibri"/>
                <a:ea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59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4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8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76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37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4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4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7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9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0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1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3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23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2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Calibri"/>
                <a:ea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1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8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0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Calibri"/>
                <a:ea typeface="Calibri"/>
                <a:cs typeface="Calibri"/>
              </a:defRPr>
            </a:lvl1pPr>
            <a:lvl2pPr>
              <a:defRPr sz="2400">
                <a:latin typeface="Calibri"/>
                <a:ea typeface="Calibri"/>
                <a:cs typeface="Calibri"/>
              </a:defRPr>
            </a:lvl2pPr>
            <a:lvl3pPr>
              <a:defRPr sz="2000">
                <a:latin typeface="Calibri"/>
                <a:ea typeface="Calibri"/>
                <a:cs typeface="Calibri"/>
              </a:defRPr>
            </a:lvl3pPr>
            <a:lvl4pPr>
              <a:defRPr sz="1800">
                <a:latin typeface="Calibri"/>
                <a:ea typeface="Calibri"/>
                <a:cs typeface="Calibri"/>
              </a:defRPr>
            </a:lvl4pPr>
            <a:lvl5pPr>
              <a:defRPr sz="1800">
                <a:latin typeface="Calibri"/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Calibri"/>
                <a:ea typeface="Calibri"/>
                <a:cs typeface="Calibri"/>
              </a:defRPr>
            </a:lvl1pPr>
            <a:lvl2pPr>
              <a:defRPr sz="2400">
                <a:latin typeface="Calibri"/>
                <a:ea typeface="Calibri"/>
                <a:cs typeface="Calibri"/>
              </a:defRPr>
            </a:lvl2pPr>
            <a:lvl3pPr>
              <a:defRPr sz="2000">
                <a:latin typeface="Calibri"/>
                <a:ea typeface="Calibri"/>
                <a:cs typeface="Calibri"/>
              </a:defRPr>
            </a:lvl3pPr>
            <a:lvl4pPr>
              <a:defRPr sz="1800">
                <a:latin typeface="Calibri"/>
                <a:ea typeface="Calibri"/>
                <a:cs typeface="Calibri"/>
              </a:defRPr>
            </a:lvl4pPr>
            <a:lvl5pPr>
              <a:defRPr sz="1800">
                <a:latin typeface="Calibri"/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2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/>
                <a:ea typeface="Calibri"/>
                <a:cs typeface="Calibri"/>
              </a:defRPr>
            </a:lvl1pPr>
            <a:lvl2pPr>
              <a:defRPr sz="2000">
                <a:latin typeface="Calibri"/>
                <a:ea typeface="Calibri"/>
                <a:cs typeface="Calibri"/>
              </a:defRPr>
            </a:lvl2pPr>
            <a:lvl3pPr>
              <a:defRPr sz="1800">
                <a:latin typeface="Calibri"/>
                <a:ea typeface="Calibri"/>
                <a:cs typeface="Calibri"/>
              </a:defRPr>
            </a:lvl3pPr>
            <a:lvl4pPr>
              <a:defRPr sz="1600">
                <a:latin typeface="Calibri"/>
                <a:ea typeface="Calibri"/>
                <a:cs typeface="Calibri"/>
              </a:defRPr>
            </a:lvl4pPr>
            <a:lvl5pPr>
              <a:defRPr sz="1600">
                <a:latin typeface="Calibri"/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/>
                <a:ea typeface="Calibri"/>
                <a:cs typeface="Calibri"/>
              </a:defRPr>
            </a:lvl1pPr>
            <a:lvl2pPr>
              <a:defRPr sz="2000">
                <a:latin typeface="Calibri"/>
                <a:ea typeface="Calibri"/>
                <a:cs typeface="Calibri"/>
              </a:defRPr>
            </a:lvl2pPr>
            <a:lvl3pPr>
              <a:defRPr sz="1800">
                <a:latin typeface="Calibri"/>
                <a:ea typeface="Calibri"/>
                <a:cs typeface="Calibri"/>
              </a:defRPr>
            </a:lvl3pPr>
            <a:lvl4pPr>
              <a:defRPr sz="1600">
                <a:latin typeface="Calibri"/>
                <a:ea typeface="Calibri"/>
                <a:cs typeface="Calibri"/>
              </a:defRPr>
            </a:lvl4pPr>
            <a:lvl5pPr>
              <a:defRPr sz="1600">
                <a:latin typeface="Calibri"/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6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6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Calibri"/>
                <a:ea typeface="Calibri"/>
                <a:cs typeface="Calibri"/>
              </a:defRPr>
            </a:lvl1pPr>
            <a:lvl2pPr>
              <a:defRPr sz="2800">
                <a:latin typeface="Calibri"/>
                <a:ea typeface="Calibri"/>
                <a:cs typeface="Calibri"/>
              </a:defRPr>
            </a:lvl2pPr>
            <a:lvl3pPr>
              <a:defRPr sz="2400">
                <a:latin typeface="Calibri"/>
                <a:ea typeface="Calibri"/>
                <a:cs typeface="Calibri"/>
              </a:defRPr>
            </a:lvl3pPr>
            <a:lvl4pPr>
              <a:defRPr sz="2000">
                <a:latin typeface="Calibri"/>
                <a:ea typeface="Calibri"/>
                <a:cs typeface="Calibri"/>
              </a:defRPr>
            </a:lvl4pPr>
            <a:lvl5pPr>
              <a:defRPr sz="2000">
                <a:latin typeface="Calibri"/>
                <a:ea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5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4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8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0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Calibri"/>
                <a:ea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4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3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6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Calibri"/>
                <a:ea typeface="Calibri"/>
                <a:cs typeface="Calibri"/>
              </a:defRPr>
            </a:lvl1pPr>
            <a:lvl2pPr>
              <a:defRPr sz="2400">
                <a:latin typeface="Calibri"/>
                <a:ea typeface="Calibri"/>
                <a:cs typeface="Calibri"/>
              </a:defRPr>
            </a:lvl2pPr>
            <a:lvl3pPr>
              <a:defRPr sz="2000">
                <a:latin typeface="Calibri"/>
                <a:ea typeface="Calibri"/>
                <a:cs typeface="Calibri"/>
              </a:defRPr>
            </a:lvl3pPr>
            <a:lvl4pPr>
              <a:defRPr sz="1800">
                <a:latin typeface="Calibri"/>
                <a:ea typeface="Calibri"/>
                <a:cs typeface="Calibri"/>
              </a:defRPr>
            </a:lvl4pPr>
            <a:lvl5pPr>
              <a:defRPr sz="1800">
                <a:latin typeface="Calibri"/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Calibri"/>
                <a:ea typeface="Calibri"/>
                <a:cs typeface="Calibri"/>
              </a:defRPr>
            </a:lvl1pPr>
            <a:lvl2pPr>
              <a:defRPr sz="2400">
                <a:latin typeface="Calibri"/>
                <a:ea typeface="Calibri"/>
                <a:cs typeface="Calibri"/>
              </a:defRPr>
            </a:lvl2pPr>
            <a:lvl3pPr>
              <a:defRPr sz="2000">
                <a:latin typeface="Calibri"/>
                <a:ea typeface="Calibri"/>
                <a:cs typeface="Calibri"/>
              </a:defRPr>
            </a:lvl3pPr>
            <a:lvl4pPr>
              <a:defRPr sz="1800">
                <a:latin typeface="Calibri"/>
                <a:ea typeface="Calibri"/>
                <a:cs typeface="Calibri"/>
              </a:defRPr>
            </a:lvl4pPr>
            <a:lvl5pPr>
              <a:defRPr sz="1800">
                <a:latin typeface="Calibri"/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10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0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/>
                <a:ea typeface="Calibri"/>
                <a:cs typeface="Calibri"/>
              </a:defRPr>
            </a:lvl1pPr>
            <a:lvl2pPr>
              <a:defRPr sz="2000">
                <a:latin typeface="Calibri"/>
                <a:ea typeface="Calibri"/>
                <a:cs typeface="Calibri"/>
              </a:defRPr>
            </a:lvl2pPr>
            <a:lvl3pPr>
              <a:defRPr sz="1800">
                <a:latin typeface="Calibri"/>
                <a:ea typeface="Calibri"/>
                <a:cs typeface="Calibri"/>
              </a:defRPr>
            </a:lvl3pPr>
            <a:lvl4pPr>
              <a:defRPr sz="1600">
                <a:latin typeface="Calibri"/>
                <a:ea typeface="Calibri"/>
                <a:cs typeface="Calibri"/>
              </a:defRPr>
            </a:lvl4pPr>
            <a:lvl5pPr>
              <a:defRPr sz="1600">
                <a:latin typeface="Calibri"/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/>
                <a:ea typeface="Calibri"/>
                <a:cs typeface="Calibri"/>
              </a:defRPr>
            </a:lvl1pPr>
            <a:lvl2pPr>
              <a:defRPr sz="2000">
                <a:latin typeface="Calibri"/>
                <a:ea typeface="Calibri"/>
                <a:cs typeface="Calibri"/>
              </a:defRPr>
            </a:lvl2pPr>
            <a:lvl3pPr>
              <a:defRPr sz="1800">
                <a:latin typeface="Calibri"/>
                <a:ea typeface="Calibri"/>
                <a:cs typeface="Calibri"/>
              </a:defRPr>
            </a:lvl3pPr>
            <a:lvl4pPr>
              <a:defRPr sz="1600">
                <a:latin typeface="Calibri"/>
                <a:ea typeface="Calibri"/>
                <a:cs typeface="Calibri"/>
              </a:defRPr>
            </a:lvl4pPr>
            <a:lvl5pPr>
              <a:defRPr sz="1600">
                <a:latin typeface="Calibri"/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1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Calibri"/>
                <a:ea typeface="Calibri"/>
                <a:cs typeface="Calibri"/>
              </a:defRPr>
            </a:lvl1pPr>
            <a:lvl2pPr>
              <a:defRPr sz="2800">
                <a:latin typeface="Calibri"/>
                <a:ea typeface="Calibri"/>
                <a:cs typeface="Calibri"/>
              </a:defRPr>
            </a:lvl2pPr>
            <a:lvl3pPr>
              <a:defRPr sz="2400">
                <a:latin typeface="Calibri"/>
                <a:ea typeface="Calibri"/>
                <a:cs typeface="Calibri"/>
              </a:defRPr>
            </a:lvl3pPr>
            <a:lvl4pPr>
              <a:defRPr sz="2000">
                <a:latin typeface="Calibri"/>
                <a:ea typeface="Calibri"/>
                <a:cs typeface="Calibri"/>
              </a:defRPr>
            </a:lvl4pPr>
            <a:lvl5pPr>
              <a:defRPr sz="2000">
                <a:latin typeface="Calibri"/>
                <a:ea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2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6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1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4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8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6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3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3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5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3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69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1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5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4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00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8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2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9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30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4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86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1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8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Calibri"/>
                <a:ea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96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3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2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5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Calibri"/>
                <a:ea typeface="Calibri"/>
                <a:cs typeface="Calibri"/>
              </a:defRPr>
            </a:lvl1pPr>
            <a:lvl2pPr>
              <a:defRPr sz="2400">
                <a:latin typeface="Calibri"/>
                <a:ea typeface="Calibri"/>
                <a:cs typeface="Calibri"/>
              </a:defRPr>
            </a:lvl2pPr>
            <a:lvl3pPr>
              <a:defRPr sz="2000">
                <a:latin typeface="Calibri"/>
                <a:ea typeface="Calibri"/>
                <a:cs typeface="Calibri"/>
              </a:defRPr>
            </a:lvl3pPr>
            <a:lvl4pPr>
              <a:defRPr sz="1800">
                <a:latin typeface="Calibri"/>
                <a:ea typeface="Calibri"/>
                <a:cs typeface="Calibri"/>
              </a:defRPr>
            </a:lvl4pPr>
            <a:lvl5pPr>
              <a:defRPr sz="1800">
                <a:latin typeface="Calibri"/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Calibri"/>
                <a:ea typeface="Calibri"/>
                <a:cs typeface="Calibri"/>
              </a:defRPr>
            </a:lvl1pPr>
            <a:lvl2pPr>
              <a:defRPr sz="2400">
                <a:latin typeface="Calibri"/>
                <a:ea typeface="Calibri"/>
                <a:cs typeface="Calibri"/>
              </a:defRPr>
            </a:lvl2pPr>
            <a:lvl3pPr>
              <a:defRPr sz="2000">
                <a:latin typeface="Calibri"/>
                <a:ea typeface="Calibri"/>
                <a:cs typeface="Calibri"/>
              </a:defRPr>
            </a:lvl3pPr>
            <a:lvl4pPr>
              <a:defRPr sz="1800">
                <a:latin typeface="Calibri"/>
                <a:ea typeface="Calibri"/>
                <a:cs typeface="Calibri"/>
              </a:defRPr>
            </a:lvl4pPr>
            <a:lvl5pPr>
              <a:defRPr sz="1800">
                <a:latin typeface="Calibri"/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48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/>
                <a:ea typeface="Calibri"/>
                <a:cs typeface="Calibri"/>
              </a:defRPr>
            </a:lvl1pPr>
            <a:lvl2pPr>
              <a:defRPr sz="2000">
                <a:latin typeface="Calibri"/>
                <a:ea typeface="Calibri"/>
                <a:cs typeface="Calibri"/>
              </a:defRPr>
            </a:lvl2pPr>
            <a:lvl3pPr>
              <a:defRPr sz="1800">
                <a:latin typeface="Calibri"/>
                <a:ea typeface="Calibri"/>
                <a:cs typeface="Calibri"/>
              </a:defRPr>
            </a:lvl3pPr>
            <a:lvl4pPr>
              <a:defRPr sz="1600">
                <a:latin typeface="Calibri"/>
                <a:ea typeface="Calibri"/>
                <a:cs typeface="Calibri"/>
              </a:defRPr>
            </a:lvl4pPr>
            <a:lvl5pPr>
              <a:defRPr sz="1600">
                <a:latin typeface="Calibri"/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/>
                <a:ea typeface="Calibri"/>
                <a:cs typeface="Calibri"/>
              </a:defRPr>
            </a:lvl1pPr>
            <a:lvl2pPr>
              <a:defRPr sz="2000">
                <a:latin typeface="Calibri"/>
                <a:ea typeface="Calibri"/>
                <a:cs typeface="Calibri"/>
              </a:defRPr>
            </a:lvl2pPr>
            <a:lvl3pPr>
              <a:defRPr sz="1800">
                <a:latin typeface="Calibri"/>
                <a:ea typeface="Calibri"/>
                <a:cs typeface="Calibri"/>
              </a:defRPr>
            </a:lvl3pPr>
            <a:lvl4pPr>
              <a:defRPr sz="1600">
                <a:latin typeface="Calibri"/>
                <a:ea typeface="Calibri"/>
                <a:cs typeface="Calibri"/>
              </a:defRPr>
            </a:lvl4pPr>
            <a:lvl5pPr>
              <a:defRPr sz="1600">
                <a:latin typeface="Calibri"/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1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68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7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Calibri"/>
                <a:ea typeface="Calibri"/>
                <a:cs typeface="Calibri"/>
              </a:defRPr>
            </a:lvl1pPr>
            <a:lvl2pPr>
              <a:defRPr sz="2800">
                <a:latin typeface="Calibri"/>
                <a:ea typeface="Calibri"/>
                <a:cs typeface="Calibri"/>
              </a:defRPr>
            </a:lvl2pPr>
            <a:lvl3pPr>
              <a:defRPr sz="2400">
                <a:latin typeface="Calibri"/>
                <a:ea typeface="Calibri"/>
                <a:cs typeface="Calibri"/>
              </a:defRPr>
            </a:lvl3pPr>
            <a:lvl4pPr>
              <a:defRPr sz="2000">
                <a:latin typeface="Calibri"/>
                <a:ea typeface="Calibri"/>
                <a:cs typeface="Calibri"/>
              </a:defRPr>
            </a:lvl4pPr>
            <a:lvl5pPr>
              <a:defRPr sz="2000">
                <a:latin typeface="Calibri"/>
                <a:ea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8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Calibri"/>
                <a:ea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2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7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  <a:ea typeface="Calibri"/>
                <a:cs typeface="Calibri"/>
              </a:defRPr>
            </a:lvl1pPr>
            <a:lvl2pPr>
              <a:defRPr>
                <a:latin typeface="Calibri"/>
                <a:ea typeface="Calibri"/>
                <a:cs typeface="Calibri"/>
              </a:defRPr>
            </a:lvl2pPr>
            <a:lvl3pPr>
              <a:defRPr>
                <a:latin typeface="Calibri"/>
                <a:ea typeface="Calibri"/>
                <a:cs typeface="Calibri"/>
              </a:defRPr>
            </a:lvl3pPr>
            <a:lvl4pPr>
              <a:defRPr>
                <a:latin typeface="Calibri"/>
                <a:ea typeface="Calibri"/>
                <a:cs typeface="Calibri"/>
              </a:defRPr>
            </a:lvl4pPr>
            <a:lvl5pPr>
              <a:defRPr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7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level</a:t>
            </a:r>
          </a:p>
          <a:p>
            <a:pPr lvl="3"/>
            <a:r>
              <a:rPr lang="en-US" dirty="0">
                <a:sym typeface="Gill Sans" charset="0"/>
              </a:rPr>
              <a:t>Fourth level</a:t>
            </a:r>
          </a:p>
          <a:p>
            <a:pPr lvl="4"/>
            <a:r>
              <a:rPr lang="en-US" dirty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level</a:t>
            </a:r>
          </a:p>
          <a:p>
            <a:pPr lvl="3"/>
            <a:r>
              <a:rPr lang="en-US" dirty="0">
                <a:sym typeface="Gill Sans" charset="0"/>
              </a:rPr>
              <a:t>Fourth level</a:t>
            </a:r>
          </a:p>
          <a:p>
            <a:pPr lvl="4"/>
            <a:r>
              <a:rPr lang="en-US" dirty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level</a:t>
            </a:r>
          </a:p>
          <a:p>
            <a:pPr lvl="3"/>
            <a:r>
              <a:rPr lang="en-US" dirty="0">
                <a:sym typeface="Gill Sans" charset="0"/>
              </a:rPr>
              <a:t>Fourth level</a:t>
            </a:r>
          </a:p>
          <a:p>
            <a:pPr lvl="4"/>
            <a:r>
              <a:rPr lang="en-US" dirty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level</a:t>
            </a:r>
          </a:p>
          <a:p>
            <a:pPr lvl="3"/>
            <a:r>
              <a:rPr lang="en-US" dirty="0">
                <a:sym typeface="Gill Sans" charset="0"/>
              </a:rPr>
              <a:t>Fourth level</a:t>
            </a:r>
          </a:p>
          <a:p>
            <a:pPr lvl="4"/>
            <a:r>
              <a:rPr lang="en-US" dirty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level</a:t>
            </a:r>
          </a:p>
          <a:p>
            <a:pPr lvl="3"/>
            <a:r>
              <a:rPr lang="en-US" dirty="0">
                <a:sym typeface="Gill Sans" charset="0"/>
              </a:rPr>
              <a:t>Fourth level</a:t>
            </a:r>
          </a:p>
          <a:p>
            <a:pPr lvl="4"/>
            <a:r>
              <a:rPr lang="en-US" dirty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level</a:t>
            </a:r>
          </a:p>
          <a:p>
            <a:pPr lvl="3"/>
            <a:r>
              <a:rPr lang="en-US" dirty="0">
                <a:sym typeface="Gill Sans" charset="0"/>
              </a:rPr>
              <a:t>Fourth level</a:t>
            </a:r>
          </a:p>
          <a:p>
            <a:pPr lvl="4"/>
            <a:r>
              <a:rPr lang="en-US" dirty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level</a:t>
            </a:r>
          </a:p>
          <a:p>
            <a:pPr lvl="3"/>
            <a:r>
              <a:rPr lang="en-US" dirty="0">
                <a:sym typeface="Gill Sans" charset="0"/>
              </a:rPr>
              <a:t>Fourth level</a:t>
            </a:r>
          </a:p>
          <a:p>
            <a:pPr lvl="4"/>
            <a:r>
              <a:rPr lang="en-US" dirty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>
                <a:sym typeface="Gill Sans" charset="0"/>
              </a:rPr>
              <a:t>Second level</a:t>
            </a:r>
          </a:p>
          <a:p>
            <a:pPr lvl="2"/>
            <a:r>
              <a:rPr lang="en-US" dirty="0">
                <a:sym typeface="Gill Sans" charset="0"/>
              </a:rPr>
              <a:t>Third level</a:t>
            </a:r>
          </a:p>
          <a:p>
            <a:pPr lvl="3"/>
            <a:r>
              <a:rPr lang="en-US" dirty="0">
                <a:sym typeface="Gill Sans" charset="0"/>
              </a:rPr>
              <a:t>Fourth level</a:t>
            </a:r>
          </a:p>
          <a:p>
            <a:pPr lvl="4"/>
            <a:r>
              <a:rPr lang="en-US" dirty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Calibri"/>
          <a:cs typeface="Calibri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eachingpronunciation.weebly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localhost/Users/marlayoshida/Desktop/Beyond%20repeat%20after%20me.ppt_media/Beauty%20and%20Beast%201%20minute-6.mov" TargetMode="External"/><Relationship Id="rId1" Type="http://schemas.microsoft.com/office/2007/relationships/media" Target="file://localhost/Users/marlayoshida/Desktop/Beyond%20repeat%20after%20me.ppt_media/Beauty%20and%20Beast%201%20minute-6.mov" TargetMode="Externa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teachingpronunciation.weebly.com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7400" y="1219200"/>
            <a:ext cx="11430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Pronunciation Workshop</a:t>
            </a:r>
          </a:p>
          <a:p>
            <a:endParaRPr lang="en-US" sz="1800" dirty="0">
              <a:latin typeface="Calibri"/>
              <a:ea typeface="Calibri"/>
              <a:cs typeface="Calibri"/>
            </a:endParaRPr>
          </a:p>
          <a:p>
            <a:r>
              <a:rPr lang="en-US" sz="3600" dirty="0">
                <a:latin typeface="Calibri"/>
                <a:ea typeface="Calibri"/>
                <a:cs typeface="Calibri"/>
              </a:rPr>
              <a:t>UCI Division of Continuing Education</a:t>
            </a:r>
          </a:p>
          <a:p>
            <a:r>
              <a:rPr lang="en-US" sz="3600" dirty="0">
                <a:latin typeface="Calibri"/>
                <a:ea typeface="Calibri"/>
                <a:cs typeface="Calibri"/>
              </a:rPr>
              <a:t>Marla Yoshida</a:t>
            </a:r>
          </a:p>
          <a:p>
            <a:endParaRPr lang="en-US" sz="36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2"/>
              </a:rPr>
              <a:t>http://teachingpronunciation.weebly.com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endParaRPr lang="en-US" sz="4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1800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 descr="Macintosh HD:Users:marlayoshida:Desktop:PagesScreenSnapz001.jpg">
            <a:extLst>
              <a:ext uri="{FF2B5EF4-FFF2-40B4-BE49-F238E27FC236}">
                <a16:creationId xmlns:a16="http://schemas.microsoft.com/office/drawing/2014/main" id="{D8836097-4AD8-7744-BBB1-74916BC14673}"/>
              </a:ext>
            </a:extLst>
          </p:cNvPr>
          <p:cNvPicPr/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5334000"/>
            <a:ext cx="4419600" cy="342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7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21829" y="334028"/>
            <a:ext cx="7702475" cy="9419573"/>
            <a:chOff x="3530973" y="234863"/>
            <a:chExt cx="5415803" cy="6623137"/>
          </a:xfrm>
        </p:grpSpPr>
        <p:pic>
          <p:nvPicPr>
            <p:cNvPr id="3" name="Picture 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9" t="23402"/>
            <a:stretch/>
          </p:blipFill>
          <p:spPr bwMode="auto">
            <a:xfrm>
              <a:off x="3765175" y="234863"/>
              <a:ext cx="5181601" cy="6623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3530973" y="1093694"/>
              <a:ext cx="1094815" cy="466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73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3089" y="1286468"/>
            <a:ext cx="5315871" cy="709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Vocal cords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Lips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Teeth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Alveolar ridge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Hard palate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Soft palate (velum)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Jaw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Nasal cavity (nasal passage)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F36B00-22CB-8846-B2C0-FB28194B5174}"/>
              </a:ext>
            </a:extLst>
          </p:cNvPr>
          <p:cNvSpPr/>
          <p:nvPr/>
        </p:nvSpPr>
        <p:spPr bwMode="auto">
          <a:xfrm>
            <a:off x="939800" y="3276600"/>
            <a:ext cx="3657600" cy="914400"/>
          </a:xfrm>
          <a:prstGeom prst="roundRect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3E1FD2-B952-C942-9FEC-964F2C571778}"/>
              </a:ext>
            </a:extLst>
          </p:cNvPr>
          <p:cNvSpPr/>
          <p:nvPr/>
        </p:nvSpPr>
        <p:spPr bwMode="auto">
          <a:xfrm>
            <a:off x="6731000" y="4330688"/>
            <a:ext cx="896919" cy="728366"/>
          </a:xfrm>
          <a:prstGeom prst="ellipse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21829" y="334028"/>
            <a:ext cx="7702475" cy="9419573"/>
            <a:chOff x="3530973" y="234863"/>
            <a:chExt cx="5415803" cy="6623137"/>
          </a:xfrm>
        </p:grpSpPr>
        <p:pic>
          <p:nvPicPr>
            <p:cNvPr id="3" name="Picture 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9" t="23402"/>
            <a:stretch/>
          </p:blipFill>
          <p:spPr bwMode="auto">
            <a:xfrm>
              <a:off x="3765175" y="234863"/>
              <a:ext cx="5181601" cy="6623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3530973" y="1093694"/>
              <a:ext cx="1094815" cy="466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73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3089" y="1286468"/>
            <a:ext cx="5315871" cy="709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Vocal cords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Lips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Teeth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Alveolar ridge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Hard palate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Soft palate (velum)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Jaw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Nasal cavity (nasal passage)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F36B00-22CB-8846-B2C0-FB28194B5174}"/>
              </a:ext>
            </a:extLst>
          </p:cNvPr>
          <p:cNvSpPr/>
          <p:nvPr/>
        </p:nvSpPr>
        <p:spPr bwMode="auto">
          <a:xfrm>
            <a:off x="987263" y="3886200"/>
            <a:ext cx="3285613" cy="914400"/>
          </a:xfrm>
          <a:prstGeom prst="roundRect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3E1FD2-B952-C942-9FEC-964F2C571778}"/>
              </a:ext>
            </a:extLst>
          </p:cNvPr>
          <p:cNvSpPr/>
          <p:nvPr/>
        </p:nvSpPr>
        <p:spPr bwMode="auto">
          <a:xfrm>
            <a:off x="7340600" y="4105868"/>
            <a:ext cx="1447800" cy="728366"/>
          </a:xfrm>
          <a:prstGeom prst="ellipse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21829" y="334028"/>
            <a:ext cx="7702475" cy="9419573"/>
            <a:chOff x="3530973" y="234863"/>
            <a:chExt cx="5415803" cy="6623137"/>
          </a:xfrm>
        </p:grpSpPr>
        <p:pic>
          <p:nvPicPr>
            <p:cNvPr id="3" name="Picture 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9" t="23402"/>
            <a:stretch/>
          </p:blipFill>
          <p:spPr bwMode="auto">
            <a:xfrm>
              <a:off x="3765175" y="234863"/>
              <a:ext cx="5181601" cy="6623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3530973" y="1093694"/>
              <a:ext cx="1094815" cy="466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73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3089" y="1286468"/>
            <a:ext cx="5315871" cy="709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Vocal cords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Lips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Teeth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Alveolar ridge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Hard palate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Soft palate (velum)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Jaw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Nasal cavity (nasal passage)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F36B00-22CB-8846-B2C0-FB28194B5174}"/>
              </a:ext>
            </a:extLst>
          </p:cNvPr>
          <p:cNvSpPr/>
          <p:nvPr/>
        </p:nvSpPr>
        <p:spPr bwMode="auto">
          <a:xfrm>
            <a:off x="939800" y="4586614"/>
            <a:ext cx="4709160" cy="914400"/>
          </a:xfrm>
          <a:prstGeom prst="roundRect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3E1FD2-B952-C942-9FEC-964F2C571778}"/>
              </a:ext>
            </a:extLst>
          </p:cNvPr>
          <p:cNvSpPr/>
          <p:nvPr/>
        </p:nvSpPr>
        <p:spPr bwMode="auto">
          <a:xfrm>
            <a:off x="8696710" y="4470051"/>
            <a:ext cx="685800" cy="728366"/>
          </a:xfrm>
          <a:prstGeom prst="ellipse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21829" y="334028"/>
            <a:ext cx="7702475" cy="9419573"/>
            <a:chOff x="3530973" y="234863"/>
            <a:chExt cx="5415803" cy="6623137"/>
          </a:xfrm>
        </p:grpSpPr>
        <p:pic>
          <p:nvPicPr>
            <p:cNvPr id="3" name="Picture 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9" t="23402"/>
            <a:stretch/>
          </p:blipFill>
          <p:spPr bwMode="auto">
            <a:xfrm>
              <a:off x="3765175" y="234863"/>
              <a:ext cx="5181601" cy="6623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3530973" y="1093694"/>
              <a:ext cx="1094815" cy="466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73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3089" y="1286468"/>
            <a:ext cx="5315871" cy="709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Vocal cords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Lips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Teeth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Alveolar ridge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Hard palate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Soft palate (velum)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Jaw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Nasal cavity (nasal passage)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F36B00-22CB-8846-B2C0-FB28194B5174}"/>
              </a:ext>
            </a:extLst>
          </p:cNvPr>
          <p:cNvSpPr/>
          <p:nvPr/>
        </p:nvSpPr>
        <p:spPr bwMode="auto">
          <a:xfrm>
            <a:off x="939800" y="5198417"/>
            <a:ext cx="2209800" cy="914400"/>
          </a:xfrm>
          <a:prstGeom prst="roundRect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3E1FD2-B952-C942-9FEC-964F2C571778}"/>
              </a:ext>
            </a:extLst>
          </p:cNvPr>
          <p:cNvSpPr/>
          <p:nvPr/>
        </p:nvSpPr>
        <p:spPr bwMode="auto">
          <a:xfrm>
            <a:off x="6883400" y="4724400"/>
            <a:ext cx="2286000" cy="1278583"/>
          </a:xfrm>
          <a:prstGeom prst="ellipse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21829" y="334028"/>
            <a:ext cx="7702475" cy="9419573"/>
            <a:chOff x="3530973" y="234863"/>
            <a:chExt cx="5415803" cy="6623137"/>
          </a:xfrm>
        </p:grpSpPr>
        <p:pic>
          <p:nvPicPr>
            <p:cNvPr id="3" name="Picture 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9" t="23402"/>
            <a:stretch/>
          </p:blipFill>
          <p:spPr bwMode="auto">
            <a:xfrm>
              <a:off x="3765175" y="234863"/>
              <a:ext cx="5181601" cy="6623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3530973" y="1093694"/>
              <a:ext cx="1094815" cy="466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73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3089" y="1286468"/>
            <a:ext cx="5315871" cy="709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Vocal cords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Lips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Teeth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Alveolar ridge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Hard palate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Soft palate (velum)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Jaw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Nasal cavity (nasal passage)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F36B00-22CB-8846-B2C0-FB28194B5174}"/>
              </a:ext>
            </a:extLst>
          </p:cNvPr>
          <p:cNvSpPr/>
          <p:nvPr/>
        </p:nvSpPr>
        <p:spPr bwMode="auto">
          <a:xfrm>
            <a:off x="1083136" y="6002983"/>
            <a:ext cx="1228264" cy="914400"/>
          </a:xfrm>
          <a:prstGeom prst="roundRect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3E1FD2-B952-C942-9FEC-964F2C571778}"/>
              </a:ext>
            </a:extLst>
          </p:cNvPr>
          <p:cNvSpPr/>
          <p:nvPr/>
        </p:nvSpPr>
        <p:spPr bwMode="auto">
          <a:xfrm rot="20014921">
            <a:off x="7064371" y="5502481"/>
            <a:ext cx="2529097" cy="1407117"/>
          </a:xfrm>
          <a:prstGeom prst="ellipse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21829" y="334028"/>
            <a:ext cx="7702475" cy="9419573"/>
            <a:chOff x="3530973" y="234863"/>
            <a:chExt cx="5415803" cy="6623137"/>
          </a:xfrm>
        </p:grpSpPr>
        <p:pic>
          <p:nvPicPr>
            <p:cNvPr id="3" name="Picture 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9" t="23402"/>
            <a:stretch/>
          </p:blipFill>
          <p:spPr bwMode="auto">
            <a:xfrm>
              <a:off x="3765175" y="234863"/>
              <a:ext cx="5181601" cy="6623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3530973" y="1093694"/>
              <a:ext cx="1094815" cy="466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73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3089" y="1286468"/>
            <a:ext cx="5315871" cy="709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Vocal cords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Lips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Teeth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Alveolar ridge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Hard palate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Soft palate (velum)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Jaw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Nasal cavity (nasal passage)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F36B00-22CB-8846-B2C0-FB28194B5174}"/>
              </a:ext>
            </a:extLst>
          </p:cNvPr>
          <p:cNvSpPr/>
          <p:nvPr/>
        </p:nvSpPr>
        <p:spPr bwMode="auto">
          <a:xfrm>
            <a:off x="1027006" y="6705600"/>
            <a:ext cx="4621953" cy="1447800"/>
          </a:xfrm>
          <a:prstGeom prst="roundRect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3E1FD2-B952-C942-9FEC-964F2C571778}"/>
              </a:ext>
            </a:extLst>
          </p:cNvPr>
          <p:cNvSpPr/>
          <p:nvPr/>
        </p:nvSpPr>
        <p:spPr bwMode="auto">
          <a:xfrm>
            <a:off x="6578899" y="2895599"/>
            <a:ext cx="3200101" cy="1371601"/>
          </a:xfrm>
          <a:prstGeom prst="ellipse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538321"/>
              </p:ext>
            </p:extLst>
          </p:nvPr>
        </p:nvGraphicFramePr>
        <p:xfrm>
          <a:off x="382588" y="1619250"/>
          <a:ext cx="12668250" cy="851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Document" r:id="rId3" imgW="6502400" imgH="4368800" progId="Word.Document.8">
                  <p:embed/>
                </p:oleObj>
              </mc:Choice>
              <mc:Fallback>
                <p:oleObj name="Document" r:id="rId3" imgW="6502400" imgH="4368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619250"/>
                        <a:ext cx="12668250" cy="851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0200" y="457200"/>
            <a:ext cx="1249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Consonants:  </a:t>
            </a:r>
            <a:r>
              <a:rPr lang="en-US" sz="3200" dirty="0">
                <a:latin typeface="Calibri"/>
                <a:ea typeface="Calibri"/>
                <a:cs typeface="Calibri"/>
              </a:rPr>
              <a:t>• </a:t>
            </a:r>
            <a:r>
              <a:rPr lang="en-US" sz="2800" dirty="0">
                <a:latin typeface="Calibri"/>
                <a:ea typeface="Calibri"/>
                <a:cs typeface="Calibri"/>
              </a:rPr>
              <a:t>Voicing         •</a:t>
            </a:r>
            <a:r>
              <a:rPr lang="en-US" sz="1400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>
                <a:latin typeface="Calibri"/>
                <a:ea typeface="Calibri"/>
                <a:cs typeface="Calibri"/>
              </a:rPr>
              <a:t>Place of Articulation         • Manner of Articulation</a:t>
            </a:r>
          </a:p>
          <a:p>
            <a:pPr algn="l"/>
            <a:r>
              <a:rPr lang="en-US" sz="2800" dirty="0">
                <a:latin typeface="Calibri"/>
                <a:ea typeface="Calibri"/>
                <a:cs typeface="Calibri"/>
              </a:rPr>
              <a:t>                                Vibration?      Where?                                  How?</a:t>
            </a:r>
          </a:p>
        </p:txBody>
      </p:sp>
    </p:spTree>
    <p:extLst>
      <p:ext uri="{BB962C8B-B14F-4D97-AF65-F5344CB8AC3E}">
        <p14:creationId xmlns:p14="http://schemas.microsoft.com/office/powerpoint/2010/main" val="8605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3" y="3429000"/>
            <a:ext cx="12279887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2200" y="228600"/>
            <a:ext cx="982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Vowels: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</a:rPr>
              <a:t>Tongue position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</a:rPr>
              <a:t>Lip rounding 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</a:rPr>
              <a:t>Tense vs. lax</a:t>
            </a:r>
          </a:p>
          <a:p>
            <a:pPr marL="571500" indent="-288925" algn="l">
              <a:buFont typeface="Arial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</a:rPr>
              <a:t>Simple vowels, glided vowels, and diphthongs</a:t>
            </a:r>
          </a:p>
        </p:txBody>
      </p:sp>
    </p:spTree>
    <p:extLst>
      <p:ext uri="{BB962C8B-B14F-4D97-AF65-F5344CB8AC3E}">
        <p14:creationId xmlns:p14="http://schemas.microsoft.com/office/powerpoint/2010/main" val="18303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/>
          </p:cNvSpPr>
          <p:nvPr/>
        </p:nvSpPr>
        <p:spPr bwMode="auto">
          <a:xfrm>
            <a:off x="863600" y="3810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50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The musical aspects of pronunciation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87400" y="1371600"/>
            <a:ext cx="11125200" cy="492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 algn="l">
              <a:spcAft>
                <a:spcPts val="1200"/>
              </a:spcAft>
              <a:buFont typeface="Arial"/>
              <a:buChar char="•"/>
            </a:pPr>
            <a:r>
              <a:rPr lang="en-US" sz="4400" dirty="0">
                <a:latin typeface="Calibri"/>
                <a:cs typeface="Calibri"/>
              </a:rPr>
              <a:t>Syllables and word stress</a:t>
            </a:r>
          </a:p>
          <a:p>
            <a:pPr marL="1028700" lvl="1" indent="-571500" algn="l">
              <a:spcAft>
                <a:spcPts val="1200"/>
              </a:spcAft>
              <a:buFont typeface="Arial"/>
              <a:buChar char="•"/>
            </a:pPr>
            <a:r>
              <a:rPr lang="en-US" sz="4400" dirty="0">
                <a:latin typeface="Calibri"/>
                <a:cs typeface="Calibri"/>
              </a:rPr>
              <a:t>Rhythm</a:t>
            </a:r>
          </a:p>
          <a:p>
            <a:pPr marL="1028700" lvl="1" indent="-571500" algn="l">
              <a:spcAft>
                <a:spcPts val="1200"/>
              </a:spcAft>
              <a:buFont typeface="Arial"/>
              <a:buChar char="•"/>
            </a:pPr>
            <a:r>
              <a:rPr lang="en-US" sz="4400" dirty="0">
                <a:latin typeface="Calibri"/>
                <a:cs typeface="Calibri"/>
              </a:rPr>
              <a:t>Thought groups and pauses</a:t>
            </a:r>
          </a:p>
          <a:p>
            <a:pPr marL="1028700" lvl="1" indent="-571500" algn="l">
              <a:spcAft>
                <a:spcPts val="1200"/>
              </a:spcAft>
              <a:buFont typeface="Arial"/>
              <a:buChar char="•"/>
            </a:pPr>
            <a:r>
              <a:rPr lang="en-US" sz="4400" dirty="0">
                <a:latin typeface="Calibri"/>
                <a:cs typeface="Calibri"/>
              </a:rPr>
              <a:t>Prominence/sentence stress/focus</a:t>
            </a:r>
          </a:p>
          <a:p>
            <a:pPr marL="1028700" lvl="1" indent="-571500" algn="l">
              <a:spcAft>
                <a:spcPts val="1200"/>
              </a:spcAft>
              <a:buFont typeface="Arial"/>
              <a:buChar char="•"/>
            </a:pPr>
            <a:r>
              <a:rPr lang="en-US" sz="4400" dirty="0">
                <a:latin typeface="Calibri"/>
                <a:cs typeface="Calibri"/>
              </a:rPr>
              <a:t>Connected speech and linking</a:t>
            </a:r>
          </a:p>
          <a:p>
            <a:pPr marL="1028700" lvl="1" indent="-571500" algn="l">
              <a:spcAft>
                <a:spcPts val="1200"/>
              </a:spcAft>
              <a:buFont typeface="Arial"/>
              <a:buChar char="•"/>
            </a:pPr>
            <a:r>
              <a:rPr lang="en-US" sz="4400" dirty="0">
                <a:latin typeface="Calibri"/>
                <a:cs typeface="Calibri"/>
              </a:rPr>
              <a:t>Intonation</a:t>
            </a:r>
            <a:r>
              <a:rPr lang="en-US" dirty="0">
                <a:latin typeface="Calibri"/>
                <a:cs typeface="Calibri"/>
              </a:rPr>
              <a:t> 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9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/>
          </p:cNvSpPr>
          <p:nvPr/>
        </p:nvSpPr>
        <p:spPr bwMode="auto">
          <a:xfrm>
            <a:off x="863600" y="3810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50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Syllables and word stress</a:t>
            </a:r>
          </a:p>
        </p:txBody>
      </p:sp>
      <p:pic>
        <p:nvPicPr>
          <p:cNvPr id="4" name="Picture 3" descr="Macintosh HD:Users:marlayoshida:Desktop:KeynoteScreenSnapz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828800"/>
            <a:ext cx="6141152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marlayoshida:Desktop:KeynoteScreenSnapz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267200"/>
            <a:ext cx="8374623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6954" y="1407055"/>
            <a:ext cx="11400446" cy="4981486"/>
          </a:xfrm>
          <a:prstGeom prst="roundRect">
            <a:avLst>
              <a:gd name="adj" fmla="val 11980"/>
            </a:avLst>
          </a:prstGeom>
          <a:solidFill>
            <a:srgbClr val="CFCD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97000" y="1825630"/>
            <a:ext cx="11476403" cy="2898770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267"/>
              </a:spcAft>
              <a:buNone/>
            </a:pPr>
            <a:r>
              <a:rPr lang="en-US" sz="5100" b="1" dirty="0">
                <a:solidFill>
                  <a:srgbClr val="008000"/>
                </a:solidFill>
              </a:rPr>
              <a:t>Is being good at pronouncing English enough to make someone a good pronunciation teacher?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1334" y="4754928"/>
            <a:ext cx="10415066" cy="916146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l">
              <a:spcAft>
                <a:spcPts val="1707"/>
              </a:spcAft>
            </a:pPr>
            <a:r>
              <a:rPr lang="en-US" sz="5100" b="1" dirty="0">
                <a:solidFill>
                  <a:srgbClr val="008000"/>
                </a:solidFill>
                <a:latin typeface="+mj-lt"/>
              </a:rPr>
              <a:t>What else do we need?</a:t>
            </a:r>
          </a:p>
        </p:txBody>
      </p:sp>
    </p:spTree>
    <p:extLst>
      <p:ext uri="{BB962C8B-B14F-4D97-AF65-F5344CB8AC3E}">
        <p14:creationId xmlns:p14="http://schemas.microsoft.com/office/powerpoint/2010/main" val="271202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/>
          </p:cNvSpPr>
          <p:nvPr/>
        </p:nvSpPr>
        <p:spPr bwMode="auto">
          <a:xfrm>
            <a:off x="863600" y="3810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50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Rhythm</a:t>
            </a:r>
          </a:p>
        </p:txBody>
      </p:sp>
      <p:pic>
        <p:nvPicPr>
          <p:cNvPr id="6" name="Picture 5" descr="Macintosh HD:Users:marlayoshida:Desktop:KeynoteScreenSnapz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362200"/>
            <a:ext cx="11123528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7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/>
          </p:cNvSpPr>
          <p:nvPr/>
        </p:nvSpPr>
        <p:spPr bwMode="auto">
          <a:xfrm>
            <a:off x="863600" y="3810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50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Thought groups, pauses, and prominence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800" y="3352800"/>
            <a:ext cx="1135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 </a:t>
            </a:r>
            <a:r>
              <a:rPr lang="en-US" sz="7200" dirty="0">
                <a:latin typeface="Calibri"/>
                <a:cs typeface="Calibri"/>
              </a:rPr>
              <a:t>When you’re at the beach</a:t>
            </a:r>
            <a:r>
              <a:rPr lang="en-US" sz="7200" b="1" dirty="0">
                <a:latin typeface="Calibri"/>
                <a:cs typeface="Calibri"/>
              </a:rPr>
              <a:t>/</a:t>
            </a:r>
          </a:p>
          <a:p>
            <a:pPr algn="l"/>
            <a:r>
              <a:rPr lang="en-US" sz="7200" dirty="0">
                <a:latin typeface="Calibri"/>
                <a:cs typeface="Calibri"/>
              </a:rPr>
              <a:t> </a:t>
            </a:r>
          </a:p>
          <a:p>
            <a:pPr algn="l"/>
            <a:r>
              <a:rPr lang="en-US" sz="7200" dirty="0">
                <a:latin typeface="Calibri"/>
                <a:cs typeface="Calibri"/>
              </a:rPr>
              <a:t>you should wear sunscreen.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8788400" y="2819400"/>
            <a:ext cx="838200" cy="838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188200" y="5105400"/>
            <a:ext cx="838200" cy="838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/>
          </p:cNvSpPr>
          <p:nvPr/>
        </p:nvSpPr>
        <p:spPr bwMode="auto">
          <a:xfrm>
            <a:off x="863600" y="3810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50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Intonation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800" y="3352800"/>
            <a:ext cx="1135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 </a:t>
            </a:r>
            <a:r>
              <a:rPr lang="en-US" sz="7200" dirty="0">
                <a:latin typeface="Calibri"/>
                <a:cs typeface="Calibri"/>
              </a:rPr>
              <a:t>When you’re at the beach</a:t>
            </a:r>
            <a:r>
              <a:rPr lang="en-US" sz="7200" b="1" dirty="0">
                <a:latin typeface="Calibri"/>
                <a:cs typeface="Calibri"/>
              </a:rPr>
              <a:t>/</a:t>
            </a:r>
          </a:p>
          <a:p>
            <a:pPr algn="l"/>
            <a:r>
              <a:rPr lang="en-US" sz="7200" dirty="0">
                <a:latin typeface="Calibri"/>
                <a:cs typeface="Calibri"/>
              </a:rPr>
              <a:t> </a:t>
            </a:r>
          </a:p>
          <a:p>
            <a:pPr algn="l"/>
            <a:r>
              <a:rPr lang="en-US" sz="7200" dirty="0">
                <a:latin typeface="Calibri"/>
                <a:cs typeface="Calibri"/>
              </a:rPr>
              <a:t>you should wear sunscreen.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8788400" y="2819400"/>
            <a:ext cx="838200" cy="838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188200" y="5105400"/>
            <a:ext cx="838200" cy="838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298065"/>
            <a:ext cx="10744200" cy="128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724400"/>
            <a:ext cx="99822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7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/>
          </p:cNvSpPr>
          <p:nvPr/>
        </p:nvSpPr>
        <p:spPr bwMode="auto">
          <a:xfrm>
            <a:off x="863600" y="3810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50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Connected speech and linking</a:t>
            </a:r>
          </a:p>
        </p:txBody>
      </p:sp>
      <p:pic>
        <p:nvPicPr>
          <p:cNvPr id="6" name="Picture 5" descr="Macintosh HD:Users:marlayoshida:Desktop:PagesScreenSnapz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3048000"/>
            <a:ext cx="10866963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559800" y="4876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/>
                <a:cs typeface="Calibri"/>
              </a:rPr>
              <a:t>/</a:t>
            </a:r>
            <a:r>
              <a:rPr lang="en-US" sz="6000" dirty="0" err="1">
                <a:latin typeface="Calibri"/>
                <a:cs typeface="Calibri"/>
              </a:rPr>
              <a:t>ʧ</a:t>
            </a:r>
            <a:r>
              <a:rPr lang="en-US" sz="6000" dirty="0">
                <a:latin typeface="Calibri"/>
                <a:cs typeface="Calibri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737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92" y="265989"/>
            <a:ext cx="11685508" cy="1562812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008000"/>
                </a:solidFill>
              </a:rPr>
              <a:t>How can we teach pronunciation effectively?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000" y="1600200"/>
            <a:ext cx="12078781" cy="444018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571500" lvl="0" indent="-571500" algn="l">
              <a:buFont typeface="Arial"/>
              <a:buChar char="•"/>
            </a:pPr>
            <a:r>
              <a:rPr lang="en-US" sz="4000" dirty="0">
                <a:latin typeface="+mj-lt"/>
              </a:rPr>
              <a:t>Do more than simply teach rules and use mechanical drills. </a:t>
            </a:r>
          </a:p>
          <a:p>
            <a:pPr marL="571500" lvl="0" indent="-571500" algn="l">
              <a:buFont typeface="Arial"/>
              <a:buChar char="•"/>
            </a:pPr>
            <a:endParaRPr lang="en-US" sz="4000" dirty="0">
              <a:latin typeface="+mj-lt"/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latin typeface="+mj-lt"/>
              </a:rPr>
              <a:t>Teach and practice both individual sounds and the musical aspects of pronunciation.</a:t>
            </a:r>
          </a:p>
          <a:p>
            <a:pPr marL="571500" lvl="0" indent="-571500" algn="l">
              <a:buFont typeface="Arial"/>
              <a:buChar char="•"/>
            </a:pPr>
            <a:endParaRPr lang="en-US" sz="4000" dirty="0">
              <a:latin typeface="+mj-lt"/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latin typeface="+mj-lt"/>
              </a:rPr>
              <a:t>Use a variety of techniques and activities. </a:t>
            </a:r>
          </a:p>
        </p:txBody>
      </p:sp>
    </p:spTree>
    <p:extLst>
      <p:ext uri="{BB962C8B-B14F-4D97-AF65-F5344CB8AC3E}">
        <p14:creationId xmlns:p14="http://schemas.microsoft.com/office/powerpoint/2010/main" val="21025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265989"/>
            <a:ext cx="11685508" cy="156281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8000"/>
                </a:solidFill>
              </a:rPr>
              <a:t>“Repeat after me” is useful, but it’s not enough for successful pronunciation teaching. </a:t>
            </a:r>
          </a:p>
        </p:txBody>
      </p:sp>
      <p:pic>
        <p:nvPicPr>
          <p:cNvPr id="4" name="Picture 3" descr="Parrotocracy-768x5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3124200"/>
            <a:ext cx="9144003" cy="609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14309" y="1828800"/>
            <a:ext cx="11403092" cy="74686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sz="4000" b="1" dirty="0">
                <a:solidFill>
                  <a:srgbClr val="008000"/>
                </a:solidFill>
                <a:latin typeface="+mj-lt"/>
              </a:rPr>
              <a:t>Use sight, movement, and meaningful activities.</a:t>
            </a:r>
          </a:p>
        </p:txBody>
      </p:sp>
    </p:spTree>
    <p:extLst>
      <p:ext uri="{BB962C8B-B14F-4D97-AF65-F5344CB8AC3E}">
        <p14:creationId xmlns:p14="http://schemas.microsoft.com/office/powerpoint/2010/main" val="11345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99" y="240537"/>
            <a:ext cx="10805501" cy="1820218"/>
          </a:xfrm>
        </p:spPr>
        <p:txBody>
          <a:bodyPr>
            <a:normAutofit/>
          </a:bodyPr>
          <a:lstStyle/>
          <a:p>
            <a:pPr algn="l"/>
            <a:r>
              <a:rPr lang="en-US" sz="5100" b="1" dirty="0">
                <a:solidFill>
                  <a:srgbClr val="008000"/>
                </a:solidFill>
              </a:rPr>
              <a:t>Sight</a:t>
            </a:r>
            <a:endParaRPr lang="en-US" sz="5100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905000"/>
            <a:ext cx="2737267" cy="1319073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914400"/>
            <a:ext cx="3701154" cy="350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8800" y="4953000"/>
            <a:ext cx="3843332" cy="3702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1092200" y="4572000"/>
            <a:ext cx="3733800" cy="3429000"/>
            <a:chOff x="923994" y="3225863"/>
            <a:chExt cx="3407947" cy="2794532"/>
          </a:xfrm>
        </p:grpSpPr>
        <p:pic>
          <p:nvPicPr>
            <p:cNvPr id="7" name="Picture 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68475">
              <a:off x="176021" y="4020651"/>
              <a:ext cx="2747717" cy="1251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200" y="3225863"/>
              <a:ext cx="1915741" cy="227292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057400"/>
            <a:ext cx="37084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96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04800"/>
            <a:ext cx="10476026" cy="1973238"/>
          </a:xfrm>
        </p:spPr>
        <p:txBody>
          <a:bodyPr anchor="t">
            <a:normAutofit/>
          </a:bodyPr>
          <a:lstStyle/>
          <a:p>
            <a:pPr algn="l"/>
            <a:r>
              <a:rPr lang="en-US" sz="5000" b="1" dirty="0">
                <a:solidFill>
                  <a:srgbClr val="008000"/>
                </a:solidFill>
              </a:rPr>
              <a:t>Sound: Listening Tubes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825" y="1384143"/>
            <a:ext cx="11569977" cy="1892457"/>
          </a:xfrm>
        </p:spPr>
        <p:txBody>
          <a:bodyPr/>
          <a:lstStyle/>
          <a:p>
            <a:pPr algn="l"/>
            <a:r>
              <a:rPr lang="en-US" dirty="0"/>
              <a:t>Students can hear their own voices more clearly while background noise is lessened.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200400"/>
            <a:ext cx="5496769" cy="526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28581">
            <a:off x="6951077" y="4097886"/>
            <a:ext cx="4735549" cy="290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24398"/>
            <a:ext cx="10476026" cy="1973238"/>
          </a:xfrm>
        </p:spPr>
        <p:txBody>
          <a:bodyPr anchor="t">
            <a:normAutofit/>
          </a:bodyPr>
          <a:lstStyle/>
          <a:p>
            <a:pPr algn="l"/>
            <a:r>
              <a:rPr lang="en-US" sz="5000" b="1" dirty="0">
                <a:solidFill>
                  <a:srgbClr val="008000"/>
                </a:solidFill>
              </a:rPr>
              <a:t>Sound: Listening Tubes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825" y="1480191"/>
            <a:ext cx="11292117" cy="1872609"/>
          </a:xfrm>
        </p:spPr>
        <p:txBody>
          <a:bodyPr/>
          <a:lstStyle/>
          <a:p>
            <a:pPr algn="l"/>
            <a:r>
              <a:rPr lang="en-US" dirty="0"/>
              <a:t>You can make your own from PVC pipe or heavy paper.</a:t>
            </a:r>
          </a:p>
        </p:txBody>
      </p:sp>
      <p:pic>
        <p:nvPicPr>
          <p:cNvPr id="7" name="Picture 6" descr="paper phone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2895600"/>
            <a:ext cx="7112000" cy="5334000"/>
          </a:xfrm>
          <a:prstGeom prst="rect">
            <a:avLst/>
          </a:prstGeom>
        </p:spPr>
      </p:pic>
      <p:pic>
        <p:nvPicPr>
          <p:cNvPr id="8" name="Picture 7" descr="Macintosh HD:Users:marlayoshida:Documents:1 UCI ESL:Work in progress:Pronunciation:Teaching Pronunciation iBook:Pictures, diagrams:tools for teaching pronunciation:listening tube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0" t="-4445" b="1"/>
          <a:stretch/>
        </p:blipFill>
        <p:spPr bwMode="auto">
          <a:xfrm>
            <a:off x="787400" y="2667000"/>
            <a:ext cx="3413700" cy="5557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9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99" y="240537"/>
            <a:ext cx="12170140" cy="1820218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rgbClr val="008000"/>
                </a:solidFill>
              </a:rPr>
              <a:t>Movement: Practicing word stress</a:t>
            </a:r>
            <a:endParaRPr lang="en-US" sz="5000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690" y="3974714"/>
            <a:ext cx="7147870" cy="363092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46537" y="1553544"/>
            <a:ext cx="5900520" cy="2695172"/>
            <a:chOff x="595221" y="1092335"/>
            <a:chExt cx="4148803" cy="18950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523582">
              <a:off x="2702734" y="842381"/>
              <a:ext cx="1791336" cy="2291244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21" y="1448968"/>
              <a:ext cx="1910736" cy="15384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295947" y="936230"/>
            <a:ext cx="3286167" cy="3124745"/>
            <a:chOff x="5833088" y="1076517"/>
            <a:chExt cx="2310586" cy="2197086"/>
          </a:xfrm>
        </p:grpSpPr>
        <p:pic>
          <p:nvPicPr>
            <p:cNvPr id="10" name="Picture 9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3088" y="1477798"/>
              <a:ext cx="803989" cy="1735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560" y="1076517"/>
              <a:ext cx="803114" cy="21970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672052" y="7877901"/>
            <a:ext cx="12434866" cy="1462659"/>
            <a:chOff x="472536" y="5539149"/>
            <a:chExt cx="8743265" cy="1028432"/>
          </a:xfrm>
        </p:grpSpPr>
        <p:sp>
          <p:nvSpPr>
            <p:cNvPr id="14" name="Rounded Rectangle 13"/>
            <p:cNvSpPr/>
            <p:nvPr/>
          </p:nvSpPr>
          <p:spPr>
            <a:xfrm>
              <a:off x="472536" y="5539149"/>
              <a:ext cx="8263137" cy="986739"/>
            </a:xfrm>
            <a:prstGeom prst="roundRect">
              <a:avLst>
                <a:gd name="adj" fmla="val 10646"/>
              </a:avLst>
            </a:prstGeom>
            <a:solidFill>
              <a:srgbClr val="CFCD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874005" y="5709540"/>
              <a:ext cx="8341796" cy="8580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i="1" dirty="0">
                  <a:solidFill>
                    <a:srgbClr val="008000"/>
                  </a:solidFill>
                </a:rPr>
                <a:t>Try:    classroom      information       volunteer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4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61371" y="1371600"/>
            <a:ext cx="11752017" cy="6126020"/>
          </a:xfrm>
          <a:prstGeom prst="roundRect">
            <a:avLst>
              <a:gd name="adj" fmla="val 10646"/>
            </a:avLst>
          </a:prstGeom>
          <a:solidFill>
            <a:srgbClr val="CFCD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114" y="1752600"/>
            <a:ext cx="11395886" cy="5982003"/>
          </a:xfrm>
        </p:spPr>
        <p:txBody>
          <a:bodyPr/>
          <a:lstStyle/>
          <a:p>
            <a:pPr marL="685800" indent="-685800" algn="l">
              <a:spcAft>
                <a:spcPts val="1707"/>
              </a:spcAft>
              <a:buFont typeface="Arial"/>
              <a:buChar char="•"/>
            </a:pPr>
            <a:r>
              <a:rPr lang="en-US" sz="5100" b="1" dirty="0">
                <a:solidFill>
                  <a:srgbClr val="008000"/>
                </a:solidFill>
              </a:rPr>
              <a:t>Gather ideas about how to teach pronunciation well.</a:t>
            </a:r>
          </a:p>
          <a:p>
            <a:pPr marL="685800" indent="-685800" algn="l">
              <a:spcAft>
                <a:spcPts val="1707"/>
              </a:spcAft>
              <a:buFont typeface="Arial"/>
              <a:buChar char="•"/>
            </a:pPr>
            <a:r>
              <a:rPr lang="en-US" sz="5100" b="1" dirty="0">
                <a:solidFill>
                  <a:srgbClr val="008000"/>
                </a:solidFill>
              </a:rPr>
              <a:t>Learn more about our students and their typical pronunciation problems.</a:t>
            </a:r>
          </a:p>
          <a:p>
            <a:pPr marL="685800" indent="-685800" algn="l">
              <a:spcAft>
                <a:spcPts val="1707"/>
              </a:spcAft>
              <a:buFont typeface="Arial"/>
              <a:buChar char="•"/>
            </a:pPr>
            <a:r>
              <a:rPr lang="en-US" sz="5100" b="1" dirty="0">
                <a:solidFill>
                  <a:srgbClr val="008000"/>
                </a:solidFill>
              </a:rPr>
              <a:t>Learn the facts about pronunciation. We can’t rely only on intuition.</a:t>
            </a:r>
            <a:endParaRPr lang="en-US" sz="5100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99" y="240537"/>
            <a:ext cx="12583501" cy="1059210"/>
          </a:xfrm>
        </p:spPr>
        <p:txBody>
          <a:bodyPr>
            <a:normAutofit/>
          </a:bodyPr>
          <a:lstStyle/>
          <a:p>
            <a:pPr algn="l"/>
            <a:r>
              <a:rPr lang="en-US" sz="5100" b="1" dirty="0">
                <a:solidFill>
                  <a:srgbClr val="008000"/>
                </a:solidFill>
              </a:rPr>
              <a:t>Movement: Thought groups &amp; pauses</a:t>
            </a:r>
            <a:endParaRPr lang="en-US" sz="5100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74" y="431060"/>
            <a:ext cx="5705843" cy="686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8133">
            <a:off x="2642559" y="2192163"/>
            <a:ext cx="5705843" cy="6868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672052" y="7877901"/>
            <a:ext cx="12078748" cy="1462659"/>
            <a:chOff x="472536" y="5539149"/>
            <a:chExt cx="8492870" cy="1028432"/>
          </a:xfrm>
        </p:grpSpPr>
        <p:sp>
          <p:nvSpPr>
            <p:cNvPr id="5" name="Rounded Rectangle 4"/>
            <p:cNvSpPr/>
            <p:nvPr/>
          </p:nvSpPr>
          <p:spPr>
            <a:xfrm>
              <a:off x="472536" y="5539149"/>
              <a:ext cx="8263137" cy="986739"/>
            </a:xfrm>
            <a:prstGeom prst="roundRect">
              <a:avLst>
                <a:gd name="adj" fmla="val 10646"/>
              </a:avLst>
            </a:prstGeom>
            <a:solidFill>
              <a:srgbClr val="CFCD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623610" y="5709540"/>
              <a:ext cx="8341796" cy="8580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i="1" dirty="0">
                  <a:solidFill>
                    <a:srgbClr val="008000"/>
                  </a:solidFill>
                </a:rPr>
                <a:t>Try:   You can lead a horse to water, but you can’t make him drink.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5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99" y="240537"/>
            <a:ext cx="12170140" cy="1820218"/>
          </a:xfrm>
        </p:spPr>
        <p:txBody>
          <a:bodyPr>
            <a:normAutofit/>
          </a:bodyPr>
          <a:lstStyle/>
          <a:p>
            <a:pPr algn="l"/>
            <a:r>
              <a:rPr lang="en-US" sz="5100" b="1" dirty="0">
                <a:solidFill>
                  <a:srgbClr val="008000"/>
                </a:solidFill>
              </a:rPr>
              <a:t>Movement: Connected speech</a:t>
            </a:r>
            <a:endParaRPr lang="en-US" sz="5100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58033">
            <a:off x="7070436" y="1207939"/>
            <a:ext cx="3391987" cy="4343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58033" flipH="1" flipV="1">
            <a:off x="1707410" y="1784485"/>
            <a:ext cx="3489838" cy="446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589" y="2060755"/>
            <a:ext cx="6528905" cy="35893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05970" y="7877902"/>
            <a:ext cx="11752017" cy="1403362"/>
            <a:chOff x="426072" y="5539149"/>
            <a:chExt cx="8263137" cy="986739"/>
          </a:xfrm>
        </p:grpSpPr>
        <p:sp>
          <p:nvSpPr>
            <p:cNvPr id="9" name="Rounded Rectangle 8"/>
            <p:cNvSpPr/>
            <p:nvPr/>
          </p:nvSpPr>
          <p:spPr>
            <a:xfrm>
              <a:off x="426072" y="5539149"/>
              <a:ext cx="8263137" cy="986739"/>
            </a:xfrm>
            <a:prstGeom prst="roundRect">
              <a:avLst>
                <a:gd name="adj" fmla="val 10646"/>
              </a:avLst>
            </a:prstGeom>
            <a:solidFill>
              <a:srgbClr val="CFCD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502361" y="5667847"/>
              <a:ext cx="6706504" cy="8580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i="1" dirty="0">
                  <a:solidFill>
                    <a:srgbClr val="008000"/>
                  </a:solidFill>
                </a:rPr>
                <a:t>Try:   Why can’t you run nine miles?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97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443E-6 -3.37271E-6 L 0.12456 -0.0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8" y="-8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214E-6 1.4107E-6 L -0.1551 0.015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55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99" y="240537"/>
            <a:ext cx="12583501" cy="1059210"/>
          </a:xfrm>
        </p:spPr>
        <p:txBody>
          <a:bodyPr>
            <a:normAutofit/>
          </a:bodyPr>
          <a:lstStyle/>
          <a:p>
            <a:pPr algn="l"/>
            <a:r>
              <a:rPr lang="en-US" sz="5100" b="1" dirty="0">
                <a:solidFill>
                  <a:srgbClr val="008000"/>
                </a:solidFill>
              </a:rPr>
              <a:t>Movement: Prominence/sentence focus</a:t>
            </a:r>
            <a:endParaRPr lang="en-US" sz="51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4"/>
          <a:stretch/>
        </p:blipFill>
        <p:spPr bwMode="auto">
          <a:xfrm rot="16506294">
            <a:off x="6784400" y="1280985"/>
            <a:ext cx="3847514" cy="4867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672052" y="7877901"/>
            <a:ext cx="11752017" cy="1462659"/>
            <a:chOff x="472536" y="5539149"/>
            <a:chExt cx="8263137" cy="1028432"/>
          </a:xfrm>
        </p:grpSpPr>
        <p:sp>
          <p:nvSpPr>
            <p:cNvPr id="4" name="Rounded Rectangle 3"/>
            <p:cNvSpPr/>
            <p:nvPr/>
          </p:nvSpPr>
          <p:spPr>
            <a:xfrm>
              <a:off x="472536" y="5539149"/>
              <a:ext cx="8263137" cy="986739"/>
            </a:xfrm>
            <a:prstGeom prst="roundRect">
              <a:avLst>
                <a:gd name="adj" fmla="val 10646"/>
              </a:avLst>
            </a:prstGeom>
            <a:solidFill>
              <a:srgbClr val="CFCD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106325" y="5709540"/>
              <a:ext cx="7613671" cy="8580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i="1" dirty="0">
                  <a:solidFill>
                    <a:srgbClr val="008000"/>
                  </a:solidFill>
                </a:rPr>
                <a:t>Try:   Grammar isn’t boring; it’s exciting.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8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054E-6 4.43595E-6 L -0.22242 -0.01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1" y="-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99" y="240537"/>
            <a:ext cx="12170140" cy="1820218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rgbClr val="008000"/>
                </a:solidFill>
              </a:rPr>
              <a:t>Movement: Intonation</a:t>
            </a:r>
            <a:endParaRPr lang="en-US" sz="50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0" y="1664211"/>
            <a:ext cx="4253390" cy="266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78" y="3184046"/>
            <a:ext cx="7544330" cy="3799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605970" y="7877902"/>
            <a:ext cx="11752017" cy="1403362"/>
            <a:chOff x="426072" y="5539149"/>
            <a:chExt cx="8263137" cy="986739"/>
          </a:xfrm>
        </p:grpSpPr>
        <p:sp>
          <p:nvSpPr>
            <p:cNvPr id="7" name="Rounded Rectangle 6"/>
            <p:cNvSpPr/>
            <p:nvPr/>
          </p:nvSpPr>
          <p:spPr>
            <a:xfrm>
              <a:off x="426072" y="5539149"/>
              <a:ext cx="8263137" cy="986739"/>
            </a:xfrm>
            <a:prstGeom prst="roundRect">
              <a:avLst>
                <a:gd name="adj" fmla="val 10646"/>
              </a:avLst>
            </a:prstGeom>
            <a:solidFill>
              <a:srgbClr val="CFCD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285529" y="5667847"/>
              <a:ext cx="6706504" cy="8580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i="1" dirty="0">
                  <a:solidFill>
                    <a:srgbClr val="008000"/>
                  </a:solidFill>
                </a:rPr>
                <a:t>Try:    Is today Friday?    Yes, it is.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11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278 C 0.06072 -0.04123 0.11953 -0.07945 0.17158 -0.07899 C 0.22363 -0.07853 0.25104 0.01992 0.31436 5.30461E-7 C 0.37769 -0.01992 0.48525 -0.21218 0.55118 -0.19898 C 0.6171 -0.18578 0.6636 -0.05351 0.71027 0.0789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09" y="-6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/>
          </p:cNvSpPr>
          <p:nvPr/>
        </p:nvSpPr>
        <p:spPr bwMode="auto">
          <a:xfrm>
            <a:off x="977900" y="7239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50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Drama Techniques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715000"/>
            <a:ext cx="6070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486400"/>
            <a:ext cx="3378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6000" y="1752600"/>
            <a:ext cx="112776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5" indent="-571500" algn="l" defTabSz="906463">
              <a:spcAft>
                <a:spcPts val="3000"/>
              </a:spcAft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Plays, skits, role plays, puppets</a:t>
            </a:r>
          </a:p>
          <a:p>
            <a:pPr marL="873125" indent="-571500" algn="l" defTabSz="906463">
              <a:spcAft>
                <a:spcPts val="3000"/>
              </a:spcAft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Many students feel more comfortable trying out new sounds or intonation patterns when they’re pretending to be someone else.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16906"/>
              </p:ext>
            </p:extLst>
          </p:nvPr>
        </p:nvGraphicFramePr>
        <p:xfrm>
          <a:off x="330200" y="2590800"/>
          <a:ext cx="1249874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Document" r:id="rId3" imgW="6498336" imgH="2749296" progId="Word.Document.8">
                  <p:embed/>
                </p:oleObj>
              </mc:Choice>
              <mc:Fallback>
                <p:oleObj name="Document" r:id="rId3" imgW="6498336" imgH="27492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590800"/>
                        <a:ext cx="1249874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54000" y="502384"/>
            <a:ext cx="85538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8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Pronunciation practice activities:</a:t>
            </a:r>
          </a:p>
          <a:p>
            <a:pPr algn="l"/>
            <a:r>
              <a:rPr lang="en-US" sz="48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A simple information gap</a:t>
            </a:r>
          </a:p>
        </p:txBody>
      </p:sp>
    </p:spTree>
    <p:extLst>
      <p:ext uri="{BB962C8B-B14F-4D97-AF65-F5344CB8AC3E}">
        <p14:creationId xmlns:p14="http://schemas.microsoft.com/office/powerpoint/2010/main" val="7835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533400"/>
            <a:ext cx="10734902" cy="8128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2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0"/>
            <a:ext cx="11506200" cy="80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9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64" y="240537"/>
            <a:ext cx="4610172" cy="883565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Meaningful</a:t>
            </a: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activities: </a:t>
            </a:r>
          </a:p>
          <a:p>
            <a:pPr algn="l">
              <a:spcBef>
                <a:spcPts val="0"/>
              </a:spcBef>
            </a:pPr>
            <a:endParaRPr lang="en-US" sz="4400" b="1" dirty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A family tree with /r/ &amp; /l/</a:t>
            </a:r>
          </a:p>
          <a:p>
            <a:pPr algn="l">
              <a:spcBef>
                <a:spcPts val="0"/>
              </a:spcBef>
            </a:pPr>
            <a:endParaRPr lang="en-US" sz="4400" b="1" dirty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How could you practice with it?</a:t>
            </a:r>
            <a:endParaRPr lang="en-US" sz="2800" b="1" dirty="0">
              <a:solidFill>
                <a:srgbClr val="008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84" y="240536"/>
            <a:ext cx="7030930" cy="455298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84" y="5212830"/>
            <a:ext cx="7030930" cy="429774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4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0016" y="138394"/>
            <a:ext cx="7958559" cy="928701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00" y="240537"/>
            <a:ext cx="4448715" cy="883565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Meaningful</a:t>
            </a: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activities: </a:t>
            </a:r>
          </a:p>
          <a:p>
            <a:pPr algn="l">
              <a:spcBef>
                <a:spcPts val="0"/>
              </a:spcBef>
            </a:pPr>
            <a:endParaRPr lang="en-US" sz="4400" b="1" dirty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A menu with  </a:t>
            </a: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/f/, /v/, /p/, &amp;</a:t>
            </a: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/b/ words</a:t>
            </a:r>
          </a:p>
          <a:p>
            <a:pPr algn="l">
              <a:spcBef>
                <a:spcPts val="0"/>
              </a:spcBef>
            </a:pPr>
            <a:endParaRPr lang="en-US" sz="4400" b="1" dirty="0">
              <a:solidFill>
                <a:srgbClr val="008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How could you practice with it?</a:t>
            </a:r>
          </a:p>
          <a:p>
            <a:pPr algn="l"/>
            <a:endParaRPr lang="en-US" sz="4400" b="1" dirty="0">
              <a:solidFill>
                <a:srgbClr val="008000"/>
              </a:solidFill>
            </a:endParaRPr>
          </a:p>
          <a:p>
            <a:pPr algn="l"/>
            <a:endParaRPr lang="en-US" sz="54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40" y="240537"/>
            <a:ext cx="7717636" cy="894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3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/>
          </p:cNvSpPr>
          <p:nvPr/>
        </p:nvSpPr>
        <p:spPr bwMode="auto">
          <a:xfrm>
            <a:off x="863600" y="3810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50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Pronunciation includes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87400" y="1371600"/>
            <a:ext cx="11277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buFont typeface="Arial"/>
              <a:buChar char="•"/>
            </a:pPr>
            <a:r>
              <a:rPr lang="en-US" sz="4400" dirty="0">
                <a:latin typeface="Calibri"/>
                <a:cs typeface="Calibri"/>
              </a:rPr>
              <a:t>Sounds (consonants and vowels)</a:t>
            </a:r>
          </a:p>
          <a:p>
            <a:pPr lvl="0" algn="l"/>
            <a:endParaRPr lang="en-US" sz="4400" dirty="0">
              <a:latin typeface="Calibri"/>
              <a:cs typeface="Calibri"/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400" dirty="0">
                <a:latin typeface="Calibri"/>
                <a:cs typeface="Calibri"/>
              </a:rPr>
              <a:t>The musical aspects of pronunciation</a:t>
            </a:r>
          </a:p>
        </p:txBody>
      </p:sp>
    </p:spTree>
    <p:extLst>
      <p:ext uri="{BB962C8B-B14F-4D97-AF65-F5344CB8AC3E}">
        <p14:creationId xmlns:p14="http://schemas.microsoft.com/office/powerpoint/2010/main" val="40070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876300" y="1651000"/>
            <a:ext cx="11430000" cy="1701800"/>
          </a:xfrm>
          <a:ln/>
        </p:spPr>
        <p:txBody>
          <a:bodyPr anchor="t"/>
          <a:lstStyle/>
          <a:p>
            <a:pPr marL="58738" indent="1588" algn="l">
              <a:spcBef>
                <a:spcPts val="400"/>
              </a:spcBef>
              <a:tabLst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sz="4200" dirty="0"/>
              <a:t>Students watch a video clip, then practice the dialog, trying to sound exactly like the characters.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977900" y="6350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Shadowing and Mirroring</a:t>
            </a:r>
          </a:p>
        </p:txBody>
      </p:sp>
      <p:pic>
        <p:nvPicPr>
          <p:cNvPr id="25610" name="Beauty and Beast 1 minute-6.mov" descr="/Users/marlayoshida/Desktop/Beyond repeat after me.ppt_media/Beauty and Beast 1 minute-6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886200"/>
            <a:ext cx="597916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482600" y="3200400"/>
            <a:ext cx="5613400" cy="3556000"/>
            <a:chOff x="0" y="-96"/>
            <a:chExt cx="3536" cy="2240"/>
          </a:xfrm>
        </p:grpSpPr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0" y="-96"/>
              <a:ext cx="3536" cy="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endPara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Times New Roman" charset="0"/>
              </a:endParaRP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Times New Roman" charset="0"/>
                </a:rPr>
                <a:t>Beast:	Belle,</a:t>
              </a:r>
              <a:r>
                <a:rPr lang="en-US" sz="9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Times New Roman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Arial Rounded MT Bold" charset="0"/>
                </a:rPr>
                <a:t>/</a:t>
              </a:r>
              <a:r>
                <a:rPr lang="en-US" sz="9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Times New Roman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Times New Roman" charset="0"/>
                </a:rPr>
                <a:t>are you</a:t>
              </a:r>
              <a:r>
                <a:rPr lang="en-US" sz="24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Arial Rounded MT Bold" charset="0"/>
                </a:rPr>
                <a:t> /</a:t>
              </a:r>
              <a:r>
                <a:rPr lang="en-US" sz="9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Times New Roman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Times New Roman" charset="0"/>
                </a:rPr>
                <a:t>happy here with me?  </a:t>
              </a: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Times New Roman" charset="0"/>
                </a:rPr>
                <a:t>Belle:	Yes.</a:t>
              </a: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Times New Roman" charset="0"/>
                </a:rPr>
                <a:t>Beast:	What is it?</a:t>
              </a:r>
            </a:p>
            <a:p>
              <a:pPr algn="l">
                <a:lnSpc>
                  <a:spcPct val="18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Times New Roman" charset="0"/>
                </a:rPr>
                <a:t>Belle:	If only I could see my father again,</a:t>
              </a:r>
              <a:r>
                <a:rPr lang="en-US" sz="24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Arial Rounded MT Bold" charset="0"/>
                </a:rPr>
                <a:t>/</a:t>
              </a:r>
              <a:r>
                <a:rPr lang="en-US" sz="2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Times New Roman" charset="0"/>
                </a:rPr>
                <a:t> just for a moment.</a:t>
              </a:r>
              <a:r>
                <a:rPr lang="en-US" sz="24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Arial Rounded MT Bold" charset="0"/>
                </a:rPr>
                <a:t> //</a:t>
              </a:r>
              <a:r>
                <a:rPr lang="en-US" sz="2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Times New Roman" charset="0"/>
                </a:rPr>
                <a:t> I miss him so much! </a:t>
              </a:r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auto">
            <a:xfrm>
              <a:off x="668" y="388"/>
              <a:ext cx="408" cy="92"/>
            </a:xfrm>
            <a:custGeom>
              <a:avLst/>
              <a:gdLst>
                <a:gd name="T0" fmla="*/ 0 w 21600"/>
                <a:gd name="T1" fmla="*/ 20700 h 20925"/>
                <a:gd name="T2" fmla="*/ 8894 w 21600"/>
                <a:gd name="T3" fmla="*/ 18000 h 20925"/>
                <a:gd name="T4" fmla="*/ 16729 w 21600"/>
                <a:gd name="T5" fmla="*/ 9900 h 20925"/>
                <a:gd name="T6" fmla="*/ 21600 w 21600"/>
                <a:gd name="T7" fmla="*/ 0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925">
                  <a:moveTo>
                    <a:pt x="0" y="20700"/>
                  </a:moveTo>
                  <a:cubicBezTo>
                    <a:pt x="4235" y="21600"/>
                    <a:pt x="5956" y="19897"/>
                    <a:pt x="8894" y="18000"/>
                  </a:cubicBezTo>
                  <a:cubicBezTo>
                    <a:pt x="11552" y="16284"/>
                    <a:pt x="14179" y="13512"/>
                    <a:pt x="16729" y="9900"/>
                  </a:cubicBezTo>
                  <a:cubicBezTo>
                    <a:pt x="18437" y="7481"/>
                    <a:pt x="2160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auto">
            <a:xfrm>
              <a:off x="1220" y="464"/>
              <a:ext cx="548" cy="8"/>
            </a:xfrm>
            <a:custGeom>
              <a:avLst/>
              <a:gdLst>
                <a:gd name="T0" fmla="*/ 0 w 21600"/>
                <a:gd name="T1" fmla="*/ 0 h 43200"/>
                <a:gd name="T2" fmla="*/ 7095 w 21600"/>
                <a:gd name="T3" fmla="*/ 0 h 43200"/>
                <a:gd name="T4" fmla="*/ 12771 w 21600"/>
                <a:gd name="T5" fmla="*/ 0 h 43200"/>
                <a:gd name="T6" fmla="*/ 21600 w 21600"/>
                <a:gd name="T7" fmla="*/ 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43200">
                  <a:moveTo>
                    <a:pt x="0" y="0"/>
                  </a:moveTo>
                  <a:cubicBezTo>
                    <a:pt x="3153" y="21600"/>
                    <a:pt x="7095" y="0"/>
                    <a:pt x="7095" y="0"/>
                  </a:cubicBezTo>
                  <a:lnTo>
                    <a:pt x="12771" y="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1908" y="312"/>
              <a:ext cx="1540" cy="120"/>
            </a:xfrm>
            <a:custGeom>
              <a:avLst/>
              <a:gdLst>
                <a:gd name="T0" fmla="*/ 0 w 21600"/>
                <a:gd name="T1" fmla="*/ 20903 h 20903"/>
                <a:gd name="T2" fmla="*/ 2581 w 21600"/>
                <a:gd name="T3" fmla="*/ 5574 h 20903"/>
                <a:gd name="T4" fmla="*/ 20815 w 21600"/>
                <a:gd name="T5" fmla="*/ 4181 h 20903"/>
                <a:gd name="T6" fmla="*/ 21600 w 21600"/>
                <a:gd name="T7" fmla="*/ 0 h 20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903">
                  <a:moveTo>
                    <a:pt x="0" y="20903"/>
                  </a:moveTo>
                  <a:cubicBezTo>
                    <a:pt x="1122" y="21600"/>
                    <a:pt x="1625" y="7668"/>
                    <a:pt x="2581" y="5574"/>
                  </a:cubicBezTo>
                  <a:cubicBezTo>
                    <a:pt x="4238" y="1942"/>
                    <a:pt x="14738" y="5962"/>
                    <a:pt x="20815" y="4181"/>
                  </a:cubicBezTo>
                  <a:cubicBezTo>
                    <a:pt x="21099" y="4097"/>
                    <a:pt x="2160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auto">
            <a:xfrm>
              <a:off x="668" y="760"/>
              <a:ext cx="380" cy="220"/>
            </a:xfrm>
            <a:custGeom>
              <a:avLst/>
              <a:gdLst>
                <a:gd name="T0" fmla="*/ 0 w 21600"/>
                <a:gd name="T1" fmla="*/ 0 h 21600"/>
                <a:gd name="T2" fmla="*/ 12051 w 21600"/>
                <a:gd name="T3" fmla="*/ 4713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4547" y="393"/>
                    <a:pt x="9012" y="3026"/>
                    <a:pt x="12051" y="4713"/>
                  </a:cubicBezTo>
                  <a:cubicBezTo>
                    <a:pt x="18417" y="8247"/>
                    <a:pt x="21600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auto">
            <a:xfrm>
              <a:off x="664" y="1080"/>
              <a:ext cx="820" cy="239"/>
            </a:xfrm>
            <a:custGeom>
              <a:avLst/>
              <a:gdLst>
                <a:gd name="T0" fmla="*/ 0 w 21600"/>
                <a:gd name="T1" fmla="+- 0 18857 1104"/>
                <a:gd name="T2" fmla="*/ 18857 h 20496"/>
                <a:gd name="T3" fmla="*/ 11169 w 21600"/>
                <a:gd name="T4" fmla="+- 0 3086 1104"/>
                <a:gd name="T5" fmla="*/ 3086 h 20496"/>
                <a:gd name="T6" fmla="*/ 15700 w 21600"/>
                <a:gd name="T7" fmla="+- 0 3086 1104"/>
                <a:gd name="T8" fmla="*/ 3086 h 20496"/>
                <a:gd name="T9" fmla="*/ 21600 w 21600"/>
                <a:gd name="T10" fmla="+- 0 21600 1104"/>
                <a:gd name="T11" fmla="*/ 21600 h 2049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0496">
                  <a:moveTo>
                    <a:pt x="0" y="17753"/>
                  </a:moveTo>
                  <a:cubicBezTo>
                    <a:pt x="3138" y="19314"/>
                    <a:pt x="8429" y="5410"/>
                    <a:pt x="11169" y="1982"/>
                  </a:cubicBezTo>
                  <a:cubicBezTo>
                    <a:pt x="12926" y="-218"/>
                    <a:pt x="13803" y="-1104"/>
                    <a:pt x="15700" y="1982"/>
                  </a:cubicBezTo>
                  <a:cubicBezTo>
                    <a:pt x="18395" y="6367"/>
                    <a:pt x="21600" y="20496"/>
                    <a:pt x="21600" y="20496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auto">
            <a:xfrm>
              <a:off x="664" y="1584"/>
              <a:ext cx="2688" cy="121"/>
            </a:xfrm>
            <a:custGeom>
              <a:avLst/>
              <a:gdLst>
                <a:gd name="T0" fmla="*/ 0 w 21600"/>
                <a:gd name="T1" fmla="+- 0 14493 2552"/>
                <a:gd name="T2" fmla="*/ 14493 h 14509"/>
                <a:gd name="T3" fmla="*/ 1839 w 21600"/>
                <a:gd name="T4" fmla="+- 0 3233 2552"/>
                <a:gd name="T5" fmla="*/ 3233 h 14509"/>
                <a:gd name="T6" fmla="*/ 3407 w 21600"/>
                <a:gd name="T7" fmla="+- 0 12960 2552"/>
                <a:gd name="T8" fmla="*/ 12960 h 14509"/>
                <a:gd name="T9" fmla="*/ 21600 w 21600"/>
                <a:gd name="T10" fmla="+- 0 13920 2552"/>
                <a:gd name="T11" fmla="*/ 13920 h 14509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4509">
                  <a:moveTo>
                    <a:pt x="0" y="11941"/>
                  </a:moveTo>
                  <a:cubicBezTo>
                    <a:pt x="1414" y="7528"/>
                    <a:pt x="915" y="4282"/>
                    <a:pt x="1839" y="681"/>
                  </a:cubicBezTo>
                  <a:cubicBezTo>
                    <a:pt x="2668" y="-2552"/>
                    <a:pt x="2927" y="6247"/>
                    <a:pt x="3407" y="10408"/>
                  </a:cubicBezTo>
                  <a:cubicBezTo>
                    <a:pt x="4404" y="19048"/>
                    <a:pt x="21600" y="11368"/>
                    <a:pt x="21600" y="11368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auto">
            <a:xfrm>
              <a:off x="8" y="1878"/>
              <a:ext cx="1372" cy="162"/>
            </a:xfrm>
            <a:custGeom>
              <a:avLst/>
              <a:gdLst>
                <a:gd name="T0" fmla="*/ 0 w 21600"/>
                <a:gd name="T1" fmla="+- 0 4053 3337"/>
                <a:gd name="T2" fmla="*/ 4053 h 17822"/>
                <a:gd name="T3" fmla="*/ 7935 w 21600"/>
                <a:gd name="T4" fmla="+- 0 17633 3337"/>
                <a:gd name="T5" fmla="*/ 17633 h 17822"/>
                <a:gd name="T6" fmla="*/ 15114 w 21600"/>
                <a:gd name="T7" fmla="+- 0 21159 3337"/>
                <a:gd name="T8" fmla="*/ 21159 h 17822"/>
                <a:gd name="T9" fmla="*/ 21600 w 21600"/>
                <a:gd name="T10" fmla="+- 0 14988 3337"/>
                <a:gd name="T11" fmla="*/ 14988 h 1782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7822">
                  <a:moveTo>
                    <a:pt x="0" y="716"/>
                  </a:moveTo>
                  <a:cubicBezTo>
                    <a:pt x="2771" y="-3337"/>
                    <a:pt x="6125" y="10992"/>
                    <a:pt x="7935" y="14296"/>
                  </a:cubicBezTo>
                  <a:cubicBezTo>
                    <a:pt x="9383" y="16940"/>
                    <a:pt x="14027" y="17598"/>
                    <a:pt x="15114" y="17822"/>
                  </a:cubicBezTo>
                  <a:cubicBezTo>
                    <a:pt x="17255" y="18263"/>
                    <a:pt x="21600" y="11651"/>
                    <a:pt x="21600" y="11651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auto">
            <a:xfrm>
              <a:off x="1615" y="2004"/>
              <a:ext cx="1653" cy="140"/>
            </a:xfrm>
            <a:custGeom>
              <a:avLst/>
              <a:gdLst>
                <a:gd name="T0" fmla="*/ 0 w 21600"/>
                <a:gd name="T1" fmla="+- 0 11826 6705"/>
                <a:gd name="T2" fmla="*/ 11826 h 14895"/>
                <a:gd name="T3" fmla="*/ 6088 w 21600"/>
                <a:gd name="T4" fmla="+- 0 14743 6705"/>
                <a:gd name="T5" fmla="*/ 14743 h 14895"/>
                <a:gd name="T6" fmla="*/ 10617 w 21600"/>
                <a:gd name="T7" fmla="+- 0 14743 6705"/>
                <a:gd name="T8" fmla="*/ 14743 h 14895"/>
                <a:gd name="T9" fmla="*/ 11977 w 21600"/>
                <a:gd name="T10" fmla="+- 0 7886 6705"/>
                <a:gd name="T11" fmla="*/ 7886 h 14895"/>
                <a:gd name="T12" fmla="*/ 13912 w 21600"/>
                <a:gd name="T13" fmla="+- 0 12171 6705"/>
                <a:gd name="T14" fmla="*/ 12171 h 14895"/>
                <a:gd name="T15" fmla="*/ 21600 w 21600"/>
                <a:gd name="T16" fmla="+- 0 21600 6705"/>
                <a:gd name="T17" fmla="*/ 21600 h 1489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</a:cxnLst>
              <a:rect l="0" t="0" r="r" b="b"/>
              <a:pathLst>
                <a:path w="21600" h="14895">
                  <a:moveTo>
                    <a:pt x="0" y="5121"/>
                  </a:moveTo>
                  <a:cubicBezTo>
                    <a:pt x="3410" y="-6705"/>
                    <a:pt x="4585" y="4826"/>
                    <a:pt x="6088" y="8038"/>
                  </a:cubicBezTo>
                  <a:cubicBezTo>
                    <a:pt x="7291" y="10609"/>
                    <a:pt x="10303" y="9324"/>
                    <a:pt x="10617" y="8038"/>
                  </a:cubicBezTo>
                  <a:cubicBezTo>
                    <a:pt x="11041" y="6302"/>
                    <a:pt x="11088" y="2466"/>
                    <a:pt x="11977" y="1181"/>
                  </a:cubicBezTo>
                  <a:cubicBezTo>
                    <a:pt x="13063" y="-390"/>
                    <a:pt x="13232" y="3752"/>
                    <a:pt x="13912" y="5466"/>
                  </a:cubicBezTo>
                  <a:cubicBezTo>
                    <a:pt x="15462" y="9376"/>
                    <a:pt x="21600" y="14895"/>
                    <a:pt x="21600" y="14895"/>
                  </a:cubicBez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6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0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1092200" y="1447800"/>
            <a:ext cx="108966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b="1" dirty="0">
                <a:solidFill>
                  <a:srgbClr val="008000"/>
                </a:solidFill>
                <a:latin typeface="Calibri"/>
                <a:ea typeface="Calibri"/>
                <a:cs typeface="Calibri"/>
              </a:rPr>
              <a:t>Use your imagination to find new ways to teach pronunciation communicatively and effectively.</a:t>
            </a:r>
          </a:p>
          <a:p>
            <a:pPr algn="l"/>
            <a:endParaRPr lang="en-US" sz="4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en-US" sz="4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For more </a:t>
            </a:r>
            <a:r>
              <a:rPr lang="en-US" sz="3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ideas on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teaching pronunciation: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lang="en-US" sz="4800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2"/>
              </a:rPr>
              <a:t>http://teachingpronunciation.weebly.com</a:t>
            </a:r>
            <a:r>
              <a:rPr lang="en-US" sz="4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99" y="240537"/>
            <a:ext cx="12170140" cy="1820218"/>
          </a:xfrm>
        </p:spPr>
        <p:txBody>
          <a:bodyPr/>
          <a:lstStyle/>
          <a:p>
            <a:r>
              <a:rPr lang="en-US" sz="6300" b="1" dirty="0"/>
              <a:t>Use sight: “Sammy diagrams”</a:t>
            </a:r>
            <a:endParaRPr lang="en-US" sz="63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977900" y="1790700"/>
            <a:ext cx="3035300" cy="6400800"/>
          </a:xfrm>
          <a:ln/>
        </p:spPr>
        <p:txBody>
          <a:bodyPr anchor="t"/>
          <a:lstStyle/>
          <a:p>
            <a:pPr algn="l">
              <a:spcBef>
                <a:spcPts val="2000"/>
              </a:spcBef>
              <a:tabLst>
                <a:tab pos="482600" algn="l"/>
                <a:tab pos="6108700" algn="l"/>
                <a:tab pos="482600" algn="l"/>
                <a:tab pos="6108700" algn="l"/>
              </a:tabLst>
            </a:pPr>
            <a:r>
              <a:rPr lang="en-US" sz="3600" dirty="0"/>
              <a:t>Try using games that get students to speak freely.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ja-JP" altLang="en-US" sz="3600" dirty="0">
                <a:latin typeface="Calibri"/>
              </a:rPr>
              <a:t>“</a:t>
            </a:r>
            <a:r>
              <a:rPr lang="en-US" sz="3600" dirty="0"/>
              <a:t>Lace</a:t>
            </a:r>
            <a:r>
              <a:rPr lang="ja-JP" altLang="en-US" sz="3600" dirty="0">
                <a:latin typeface="Calibri"/>
              </a:rPr>
              <a:t>”</a:t>
            </a:r>
            <a:r>
              <a:rPr lang="en-US" sz="3600" dirty="0"/>
              <a:t> them with sounds you want to practice.</a:t>
            </a:r>
            <a:r>
              <a:rPr lang="ja-JP" altLang="en-US" sz="3600" dirty="0">
                <a:latin typeface="Calibri"/>
              </a:rPr>
              <a:t>”</a:t>
            </a:r>
            <a:r>
              <a:rPr lang="en-US" sz="3600" dirty="0"/>
              <a:t>)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977900" y="7239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Pronunciation games for fluency</a:t>
            </a: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676400"/>
            <a:ext cx="852328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7454900"/>
            <a:ext cx="134778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274977"/>
              </p:ext>
            </p:extLst>
          </p:nvPr>
        </p:nvGraphicFramePr>
        <p:xfrm>
          <a:off x="1549400" y="229053"/>
          <a:ext cx="10058400" cy="943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Document" r:id="rId3" imgW="6388100" imgH="5994400" progId="Word.Document.12">
                  <p:embed/>
                </p:oleObj>
              </mc:Choice>
              <mc:Fallback>
                <p:oleObj name="Document" r:id="rId3" imgW="6388100" imgH="599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9400" y="229053"/>
                        <a:ext cx="10058400" cy="9438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7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940" y="12446"/>
            <a:ext cx="9624579" cy="16256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Language is messy.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6" y="1638046"/>
            <a:ext cx="6232823" cy="3990588"/>
          </a:xfrm>
          <a:prstGeom prst="rect">
            <a:avLst/>
          </a:prstGeom>
        </p:spPr>
      </p:pic>
      <p:pic>
        <p:nvPicPr>
          <p:cNvPr id="4" name="Picture 2" descr="astedGraphic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86" y="4152606"/>
            <a:ext cx="7165275" cy="52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940" y="601732"/>
            <a:ext cx="9624579" cy="1625600"/>
          </a:xfrm>
        </p:spPr>
        <p:txBody>
          <a:bodyPr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Sounds are not letters.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Letters are not sounds.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063" y="2730384"/>
            <a:ext cx="5237860" cy="643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302" b="1" dirty="0">
                <a:solidFill>
                  <a:srgbClr val="000090"/>
                </a:solidFill>
                <a:latin typeface="Century Gothic"/>
                <a:cs typeface="Century Gothic"/>
              </a:rPr>
              <a:t>s </a:t>
            </a:r>
            <a:r>
              <a:rPr lang="en-US" sz="28302" dirty="0">
                <a:solidFill>
                  <a:srgbClr val="000090"/>
                </a:solidFill>
              </a:rPr>
              <a:t>≠</a:t>
            </a:r>
            <a:endParaRPr lang="en-US" sz="23609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3000" y="4114800"/>
            <a:ext cx="3594382" cy="41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21829" y="334028"/>
            <a:ext cx="7702475" cy="9419573"/>
            <a:chOff x="3530973" y="234863"/>
            <a:chExt cx="5415803" cy="6623137"/>
          </a:xfrm>
        </p:grpSpPr>
        <p:pic>
          <p:nvPicPr>
            <p:cNvPr id="3" name="Picture 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9" t="23402"/>
            <a:stretch/>
          </p:blipFill>
          <p:spPr bwMode="auto">
            <a:xfrm>
              <a:off x="3765175" y="234863"/>
              <a:ext cx="5181601" cy="6623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3530973" y="1093694"/>
              <a:ext cx="1094815" cy="466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73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3089" y="1286468"/>
            <a:ext cx="5315871" cy="709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Vocal cords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Lips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Teeth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Alveolar ridge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Hard palate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Soft palate (velum)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Jaw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Nasal cavity (nasal passage)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F36B00-22CB-8846-B2C0-FB28194B5174}"/>
              </a:ext>
            </a:extLst>
          </p:cNvPr>
          <p:cNvSpPr/>
          <p:nvPr/>
        </p:nvSpPr>
        <p:spPr bwMode="auto">
          <a:xfrm>
            <a:off x="939800" y="1219200"/>
            <a:ext cx="3152090" cy="914400"/>
          </a:xfrm>
          <a:prstGeom prst="roundRect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3E1FD2-B952-C942-9FEC-964F2C571778}"/>
              </a:ext>
            </a:extLst>
          </p:cNvPr>
          <p:cNvSpPr/>
          <p:nvPr/>
        </p:nvSpPr>
        <p:spPr bwMode="auto">
          <a:xfrm>
            <a:off x="8331200" y="7772400"/>
            <a:ext cx="1066800" cy="914400"/>
          </a:xfrm>
          <a:prstGeom prst="ellipse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21829" y="334028"/>
            <a:ext cx="7702475" cy="9419573"/>
            <a:chOff x="3530973" y="234863"/>
            <a:chExt cx="5415803" cy="6623137"/>
          </a:xfrm>
        </p:grpSpPr>
        <p:pic>
          <p:nvPicPr>
            <p:cNvPr id="3" name="Picture 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9" t="23402"/>
            <a:stretch/>
          </p:blipFill>
          <p:spPr bwMode="auto">
            <a:xfrm>
              <a:off x="3765175" y="234863"/>
              <a:ext cx="5181601" cy="6623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3530973" y="1093694"/>
              <a:ext cx="1094815" cy="466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73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3089" y="1286468"/>
            <a:ext cx="5315871" cy="709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Vocal cords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Lips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Teeth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Alveolar ridge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Hard palate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Soft palate (velum)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Jaw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Nasal cavity (nasal passage)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F36B00-22CB-8846-B2C0-FB28194B5174}"/>
              </a:ext>
            </a:extLst>
          </p:cNvPr>
          <p:cNvSpPr/>
          <p:nvPr/>
        </p:nvSpPr>
        <p:spPr bwMode="auto">
          <a:xfrm>
            <a:off x="939800" y="1886971"/>
            <a:ext cx="1399789" cy="914400"/>
          </a:xfrm>
          <a:prstGeom prst="roundRect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3E1FD2-B952-C942-9FEC-964F2C571778}"/>
              </a:ext>
            </a:extLst>
          </p:cNvPr>
          <p:cNvSpPr/>
          <p:nvPr/>
        </p:nvSpPr>
        <p:spPr bwMode="auto">
          <a:xfrm>
            <a:off x="5681980" y="4843033"/>
            <a:ext cx="896919" cy="914400"/>
          </a:xfrm>
          <a:prstGeom prst="ellipse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21829" y="334028"/>
            <a:ext cx="7702475" cy="9419573"/>
            <a:chOff x="3530973" y="234863"/>
            <a:chExt cx="5415803" cy="6623137"/>
          </a:xfrm>
        </p:grpSpPr>
        <p:pic>
          <p:nvPicPr>
            <p:cNvPr id="3" name="Picture 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9" t="23402"/>
            <a:stretch/>
          </p:blipFill>
          <p:spPr bwMode="auto">
            <a:xfrm>
              <a:off x="3765175" y="234863"/>
              <a:ext cx="5181601" cy="6623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3530973" y="1093694"/>
              <a:ext cx="1094815" cy="466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73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3089" y="1286468"/>
            <a:ext cx="5315871" cy="709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Vocal cords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Lips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Teeth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Alveolar ridge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Hard palate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Soft palate (velum)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Jaw</a:t>
            </a:r>
          </a:p>
          <a:p>
            <a:pPr marL="747713" indent="-747713" algn="l">
              <a:buAutoNum type="arabi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Nasal cavity (nasal passage)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F36B00-22CB-8846-B2C0-FB28194B5174}"/>
              </a:ext>
            </a:extLst>
          </p:cNvPr>
          <p:cNvSpPr/>
          <p:nvPr/>
        </p:nvSpPr>
        <p:spPr bwMode="auto">
          <a:xfrm>
            <a:off x="939800" y="2514600"/>
            <a:ext cx="1752600" cy="914400"/>
          </a:xfrm>
          <a:prstGeom prst="roundRect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3E1FD2-B952-C942-9FEC-964F2C571778}"/>
              </a:ext>
            </a:extLst>
          </p:cNvPr>
          <p:cNvSpPr/>
          <p:nvPr/>
        </p:nvSpPr>
        <p:spPr bwMode="auto">
          <a:xfrm>
            <a:off x="6273800" y="4843033"/>
            <a:ext cx="677358" cy="914400"/>
          </a:xfrm>
          <a:prstGeom prst="ellipse">
            <a:avLst/>
          </a:prstGeom>
          <a:solidFill>
            <a:srgbClr val="00B050">
              <a:alpha val="50196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CC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Pages>0</Pages>
  <Words>725</Words>
  <Characters>0</Characters>
  <Application>Microsoft Macintosh PowerPoint</Application>
  <PresentationFormat>Custom</PresentationFormat>
  <Lines>0</Lines>
  <Paragraphs>183</Paragraphs>
  <Slides>44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6" baseType="lpstr">
      <vt:lpstr>ヒラギノ角ゴ ProN W3</vt:lpstr>
      <vt:lpstr>Arial</vt:lpstr>
      <vt:lpstr>Arial Rounded MT Bold</vt:lpstr>
      <vt:lpstr>Calibri</vt:lpstr>
      <vt:lpstr>Century Gothic</vt:lpstr>
      <vt:lpstr>Gill Sans</vt:lpstr>
      <vt:lpstr>Times New Roman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Document</vt:lpstr>
      <vt:lpstr>PowerPoint Presentation</vt:lpstr>
      <vt:lpstr>PowerPoint Presentation</vt:lpstr>
      <vt:lpstr>PowerPoint Presentation</vt:lpstr>
      <vt:lpstr>PowerPoint Presentation</vt:lpstr>
      <vt:lpstr>Language is messy.</vt:lpstr>
      <vt:lpstr>Sounds are not letters. Letters are not sounds.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Sound: Listening Tubes</vt:lpstr>
      <vt:lpstr>Sound: Listening Tubes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Students watch a video clip, then practice the dialog, trying to sound exactly like the characters.</vt:lpstr>
      <vt:lpstr>PowerPoint Presentation</vt:lpstr>
      <vt:lpstr>PowerPoint Presentation</vt:lpstr>
      <vt:lpstr>Try using games that get students to speak freely. (“Lace” them with sounds you want to practice.”)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Marla Yoshida</cp:lastModifiedBy>
  <cp:revision>51</cp:revision>
  <dcterms:modified xsi:type="dcterms:W3CDTF">2018-07-23T04:05:12Z</dcterms:modified>
</cp:coreProperties>
</file>